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1" r:id="rId2"/>
    <p:sldId id="312" r:id="rId3"/>
    <p:sldId id="313" r:id="rId4"/>
    <p:sldId id="314" r:id="rId5"/>
    <p:sldId id="315" r:id="rId6"/>
    <p:sldId id="263" r:id="rId7"/>
    <p:sldId id="262" r:id="rId8"/>
    <p:sldId id="292" r:id="rId9"/>
    <p:sldId id="294" r:id="rId10"/>
    <p:sldId id="264" r:id="rId11"/>
    <p:sldId id="293" r:id="rId12"/>
    <p:sldId id="265" r:id="rId13"/>
    <p:sldId id="295" r:id="rId14"/>
    <p:sldId id="266" r:id="rId15"/>
    <p:sldId id="296" r:id="rId16"/>
    <p:sldId id="267" r:id="rId17"/>
    <p:sldId id="298" r:id="rId18"/>
    <p:sldId id="297" r:id="rId19"/>
    <p:sldId id="268" r:id="rId20"/>
    <p:sldId id="299" r:id="rId21"/>
    <p:sldId id="269" r:id="rId22"/>
    <p:sldId id="300" r:id="rId23"/>
    <p:sldId id="261" r:id="rId24"/>
    <p:sldId id="301" r:id="rId25"/>
    <p:sldId id="256" r:id="rId26"/>
    <p:sldId id="302" r:id="rId27"/>
    <p:sldId id="257" r:id="rId28"/>
    <p:sldId id="303" r:id="rId29"/>
    <p:sldId id="258" r:id="rId30"/>
    <p:sldId id="304" r:id="rId31"/>
    <p:sldId id="260" r:id="rId32"/>
    <p:sldId id="259" r:id="rId33"/>
    <p:sldId id="305" r:id="rId34"/>
    <p:sldId id="270" r:id="rId35"/>
    <p:sldId id="271" r:id="rId36"/>
    <p:sldId id="272" r:id="rId37"/>
    <p:sldId id="273" r:id="rId38"/>
    <p:sldId id="306" r:id="rId39"/>
    <p:sldId id="274" r:id="rId40"/>
    <p:sldId id="275" r:id="rId41"/>
    <p:sldId id="276" r:id="rId42"/>
    <p:sldId id="277" r:id="rId43"/>
    <p:sldId id="278" r:id="rId44"/>
    <p:sldId id="307" r:id="rId45"/>
    <p:sldId id="279" r:id="rId46"/>
    <p:sldId id="280" r:id="rId47"/>
    <p:sldId id="308" r:id="rId48"/>
    <p:sldId id="281" r:id="rId49"/>
    <p:sldId id="282" r:id="rId50"/>
    <p:sldId id="283" r:id="rId51"/>
    <p:sldId id="284" r:id="rId52"/>
    <p:sldId id="285" r:id="rId53"/>
    <p:sldId id="310" r:id="rId54"/>
    <p:sldId id="286" r:id="rId55"/>
    <p:sldId id="311" r:id="rId56"/>
    <p:sldId id="287" r:id="rId57"/>
    <p:sldId id="309" r:id="rId58"/>
    <p:sldId id="288" r:id="rId59"/>
    <p:sldId id="289" r:id="rId60"/>
    <p:sldId id="290" r:id="rId61"/>
    <p:sldId id="316" r:id="rId6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468" autoAdjust="0"/>
    <p:restoredTop sz="94627" autoAdjust="0"/>
  </p:normalViewPr>
  <p:slideViewPr>
    <p:cSldViewPr>
      <p:cViewPr varScale="1">
        <p:scale>
          <a:sx n="67" d="100"/>
          <a:sy n="67" d="100"/>
        </p:scale>
        <p:origin x="-34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673E283-FD54-4D66-81C5-DCD8753493F1}" type="slidenum">
              <a:rPr lang="en-US"/>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9D4FDF8-638A-4CE7-99D3-0B847A6A1885}" type="slidenum">
              <a:rPr lang="en-US"/>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1A67BB8-47FE-4DD2-B20C-2A79A9C74A77}" type="slidenum">
              <a:rPr lang="en-US"/>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D618C69F-82E1-441C-9120-03AE231231E1}"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5E3BD0B-F4C1-4ACE-A78A-C8136ED33CE0}" type="slidenum">
              <a:rPr lang="en-US"/>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873629-E53B-4D7B-8581-BDE481923FD6}" type="slidenum">
              <a:rPr lang="en-US"/>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1E82F4-3EEC-4C5E-8306-5CD7AD2273E1}" type="slidenum">
              <a:rPr lang="en-US"/>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23D33A0-9FFC-4B38-88A5-92060C50B2B8}" type="slidenum">
              <a:rPr lang="en-US"/>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D27ABCA-18F8-4DAA-A0B4-719E06037027}" type="slidenum">
              <a:rPr lang="en-US"/>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9483E1B-7683-4CBA-9289-87E380D3E14C}" type="slidenum">
              <a:rPr lang="en-US"/>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A6F99D8-8366-4255-804E-8BE30AD7D355}" type="slidenum">
              <a:rPr lang="en-US"/>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3C7AC7F-541D-470C-B62B-7CAE3F6B0D71}" type="slidenum">
              <a:rPr lang="en-US"/>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ADB127D-FDCF-4411-98EF-0F405679545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hyperlink" Target="http://www.mct.ro/"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7" Type="http://schemas.openxmlformats.org/officeDocument/2006/relationships/slide" Target="slide23.xml"/><Relationship Id="rId2" Type="http://schemas.openxmlformats.org/officeDocument/2006/relationships/slide" Target="slide6.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16.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31.xml"/><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36.xml"/><Relationship Id="rId4" Type="http://schemas.openxmlformats.org/officeDocument/2006/relationships/slide" Target="slide3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192.168.2.150/web/2/actnorm/rom/O7079_03.htm" TargetMode="External"/><Relationship Id="rId2" Type="http://schemas.openxmlformats.org/officeDocument/2006/relationships/hyperlink" Target="http://www.mct.ro/rpc/home.jsp"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slide" Target="slide61.xml"/><Relationship Id="rId3" Type="http://schemas.openxmlformats.org/officeDocument/2006/relationships/slide" Target="slide43.xml"/><Relationship Id="rId7" Type="http://schemas.openxmlformats.org/officeDocument/2006/relationships/slide" Target="slide50.xml"/><Relationship Id="rId2" Type="http://schemas.openxmlformats.org/officeDocument/2006/relationships/slide" Target="slide42.xml"/><Relationship Id="rId1" Type="http://schemas.openxmlformats.org/officeDocument/2006/relationships/slideLayout" Target="../slideLayouts/slideLayout2.xml"/><Relationship Id="rId6" Type="http://schemas.openxmlformats.org/officeDocument/2006/relationships/slide" Target="slide49.xml"/><Relationship Id="rId5" Type="http://schemas.openxmlformats.org/officeDocument/2006/relationships/slide" Target="slide48.xml"/><Relationship Id="rId4" Type="http://schemas.openxmlformats.org/officeDocument/2006/relationships/slide" Target="slide4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www.mct.ro/rpc/home.jsp" TargetMode="Externa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mct.ro/pn2/capacitati"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mct-capacitati.ro/" TargetMode="External"/><Relationship Id="rId2" Type="http://schemas.openxmlformats.org/officeDocument/2006/relationships/hyperlink" Target="http://www.mct.ro/" TargetMode="External"/><Relationship Id="rId1" Type="http://schemas.openxmlformats.org/officeDocument/2006/relationships/slideLayout" Target="../slideLayouts/slideLayout2.xml"/><Relationship Id="rId4" Type="http://schemas.openxmlformats.org/officeDocument/2006/relationships/hyperlink" Target="mailto:capacit&#259;&#355;i@mct.ro" TargetMode="External"/></Relationships>
</file>

<file path=ppt/slides/_rels/slide51.xml.rels><?xml version="1.0" encoding="UTF-8" standalone="yes"?>
<Relationships xmlns="http://schemas.openxmlformats.org/package/2006/relationships"><Relationship Id="rId2" Type="http://schemas.openxmlformats.org/officeDocument/2006/relationships/hyperlink" Target="Documents%20and%20Settings/Owner/Local%20Settings/Program%20Files/Agenda7C/Bibliotk/legal/cache/temp/00057346.htm"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www.mct.ro/ancs_web/index.php?action=viewart&amp;artid=1390&amp;idcat=228&amp;sub=&amp;ssub" TargetMode="External"/><Relationship Id="rId2" Type="http://schemas.openxmlformats.org/officeDocument/2006/relationships/hyperlink" Target="http://www.mct.ro/capacitat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ctrTitle"/>
          </p:nvPr>
        </p:nvSpPr>
        <p:spPr>
          <a:xfrm>
            <a:off x="611188" y="765175"/>
            <a:ext cx="7772400" cy="1943100"/>
          </a:xfrm>
        </p:spPr>
        <p:txBody>
          <a:bodyPr/>
          <a:lstStyle/>
          <a:p>
            <a:r>
              <a:rPr lang="ro-RO" sz="3200" b="1" i="1"/>
              <a:t>PLANUL NAŢIONAL PENTRU </a:t>
            </a:r>
            <a:br>
              <a:rPr lang="ro-RO" sz="3200" b="1" i="1"/>
            </a:br>
            <a:r>
              <a:rPr lang="ro-RO" sz="3200" b="1" i="1"/>
              <a:t>CERCETARE – DEZVOLTARE ŞI INOVARE II</a:t>
            </a:r>
            <a:br>
              <a:rPr lang="ro-RO" sz="3200" b="1" i="1"/>
            </a:br>
            <a:r>
              <a:rPr lang="ro-RO" sz="3200" b="1" i="1"/>
              <a:t>2007 – 2013</a:t>
            </a:r>
            <a:endParaRPr lang="en-US" sz="3200" b="1" i="1"/>
          </a:p>
        </p:txBody>
      </p:sp>
      <p:sp>
        <p:nvSpPr>
          <p:cNvPr id="54275" name="Rectangle 3"/>
          <p:cNvSpPr>
            <a:spLocks noGrp="1" noChangeArrowheads="1"/>
          </p:cNvSpPr>
          <p:nvPr>
            <p:ph type="subTitle" idx="1"/>
          </p:nvPr>
        </p:nvSpPr>
        <p:spPr>
          <a:xfrm>
            <a:off x="684213" y="3068638"/>
            <a:ext cx="7416800" cy="2016125"/>
          </a:xfrm>
        </p:spPr>
        <p:txBody>
          <a:bodyPr/>
          <a:lstStyle/>
          <a:p>
            <a:r>
              <a:rPr lang="ro-RO" sz="4400" b="1"/>
              <a:t>PROGRAMUL </a:t>
            </a:r>
            <a:r>
              <a:rPr lang="ro-RO" sz="4400" b="1" i="1"/>
              <a:t>CAPACITĂŢI</a:t>
            </a:r>
            <a:endParaRPr lang="en-US" sz="4400" b="1" i="1"/>
          </a:p>
          <a:p>
            <a:endParaRPr lang="en-US" sz="3600" b="1" i="1"/>
          </a:p>
          <a:p>
            <a:r>
              <a:rPr lang="ro-RO" sz="1800" b="1" i="1"/>
              <a:t>PACHET DE INFORMAŢII</a:t>
            </a:r>
            <a:r>
              <a:rPr lang="en-US" sz="2800"/>
              <a:t>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490537"/>
          </a:xfrm>
        </p:spPr>
        <p:txBody>
          <a:bodyPr/>
          <a:lstStyle/>
          <a:p>
            <a:r>
              <a:rPr lang="ro-RO" b="1"/>
              <a:t>Rezultate estimate</a:t>
            </a:r>
            <a:endParaRPr lang="en-US" b="1"/>
          </a:p>
        </p:txBody>
      </p:sp>
      <p:sp>
        <p:nvSpPr>
          <p:cNvPr id="18435" name="Rectangle 3"/>
          <p:cNvSpPr>
            <a:spLocks noGrp="1" noChangeArrowheads="1"/>
          </p:cNvSpPr>
          <p:nvPr>
            <p:ph type="body" idx="1"/>
          </p:nvPr>
        </p:nvSpPr>
        <p:spPr>
          <a:xfrm>
            <a:off x="0" y="908050"/>
            <a:ext cx="9144000" cy="5949950"/>
          </a:xfrm>
        </p:spPr>
        <p:txBody>
          <a:bodyPr/>
          <a:lstStyle/>
          <a:p>
            <a:pPr>
              <a:buFontTx/>
              <a:buNone/>
            </a:pPr>
            <a:r>
              <a:rPr lang="ro-RO" sz="2000" b="1"/>
              <a:t>Programul urmăreşte obţinerea unor efecte concrete care să amelioreze capacitatea instituţională a sistemului</a:t>
            </a:r>
            <a:r>
              <a:rPr lang="en-US" sz="2000" b="1"/>
              <a:t> </a:t>
            </a:r>
            <a:r>
              <a:rPr lang="ro-RO" sz="2000" b="1"/>
              <a:t>CDI public</a:t>
            </a:r>
            <a:r>
              <a:rPr lang="en-US" sz="2000"/>
              <a:t> </a:t>
            </a:r>
            <a:endParaRPr lang="en-US" sz="2000" b="1"/>
          </a:p>
          <a:p>
            <a:r>
              <a:rPr lang="ro-RO" sz="2800" b="1"/>
              <a:t>Rezultate estimate</a:t>
            </a:r>
            <a:r>
              <a:rPr lang="en-US" sz="2800" b="1"/>
              <a:t>:</a:t>
            </a:r>
            <a:endParaRPr lang="en-US" sz="2800"/>
          </a:p>
          <a:p>
            <a:pPr lvl="1"/>
            <a:r>
              <a:rPr lang="ro-RO" sz="2400"/>
              <a:t>Creşterea numărului de unităţi de CD care beneficiază de echipamente, aparatură performantă de cercetare şi mijloace moderne de documentare şi comunicare, inclusiv la nivel regional.</a:t>
            </a:r>
          </a:p>
          <a:p>
            <a:pPr lvl="1"/>
            <a:r>
              <a:rPr lang="ro-RO" sz="2400"/>
              <a:t>Creşterea numărului de unităţi de CD care beneficiază de acces la infrastructuri, instalaţii, baze de date şi informaţii de specialitate.</a:t>
            </a:r>
          </a:p>
          <a:p>
            <a:pPr lvl="1"/>
            <a:r>
              <a:rPr lang="ro-RO" sz="2400"/>
              <a:t>Creşterea numărului de manageri specializaţi pentru proiectele privind crearea şi consolidarea infrastructurii de CD.</a:t>
            </a:r>
          </a:p>
          <a:p>
            <a:pPr lvl="1"/>
            <a:r>
              <a:rPr lang="ro-RO" sz="2400"/>
              <a:t>Dezvoltarea ofertei de servicii de înaltă tehnologie.</a:t>
            </a:r>
          </a:p>
          <a:p>
            <a:pPr lvl="1"/>
            <a:endParaRPr lang="en-US" sz="240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95288" y="0"/>
            <a:ext cx="8229600" cy="561975"/>
          </a:xfrm>
        </p:spPr>
        <p:txBody>
          <a:bodyPr/>
          <a:lstStyle/>
          <a:p>
            <a:r>
              <a:rPr lang="ro-RO" sz="4000" b="1"/>
              <a:t>Rezultate estimate</a:t>
            </a:r>
            <a:endParaRPr lang="en-US" sz="4000" b="1"/>
          </a:p>
        </p:txBody>
      </p:sp>
      <p:sp>
        <p:nvSpPr>
          <p:cNvPr id="63491" name="Rectangle 3"/>
          <p:cNvSpPr>
            <a:spLocks noGrp="1" noChangeArrowheads="1"/>
          </p:cNvSpPr>
          <p:nvPr>
            <p:ph type="body" idx="1"/>
          </p:nvPr>
        </p:nvSpPr>
        <p:spPr>
          <a:xfrm>
            <a:off x="0" y="620713"/>
            <a:ext cx="9144000" cy="6237287"/>
          </a:xfrm>
        </p:spPr>
        <p:txBody>
          <a:bodyPr/>
          <a:lstStyle/>
          <a:p>
            <a:pPr lvl="1"/>
            <a:r>
              <a:rPr lang="ro-RO" sz="2400"/>
              <a:t>Adoptarea criteriilor şi procedurilor de evaluare internaţională a capacităţii instituţionale, a calităţii şi performanţei activităţilor de cercetare din unităţile CDI româneşti.</a:t>
            </a:r>
          </a:p>
          <a:p>
            <a:pPr lvl="1"/>
            <a:r>
              <a:rPr lang="ro-RO" sz="2400"/>
              <a:t>Creşterea numărului şi a importanţei colaborărilor internaţionale. </a:t>
            </a:r>
          </a:p>
          <a:p>
            <a:pPr lvl="1"/>
            <a:r>
              <a:rPr lang="ro-RO" sz="2400"/>
              <a:t>Consolidarea rolului ştiinţei în societate prin comunicarea ştiinţei, promovarea eticii şi egalităţii de şanse în cercetare, dezvoltarea de interfeţe dedicate dialogului ştiinţă-societate.</a:t>
            </a:r>
          </a:p>
          <a:p>
            <a:pPr lvl="1"/>
            <a:r>
              <a:rPr lang="ro-RO" sz="2400"/>
              <a:t>Creşterea numărului publicaţiilor ştiinţifice şi tehnice cu impact semnificativ.</a:t>
            </a:r>
          </a:p>
          <a:p>
            <a:pPr lvl="1"/>
            <a:r>
              <a:rPr lang="ro-RO" sz="2400"/>
              <a:t>Creşterea numărului şi a calităţii manifestărilor ştiinţifice şi expoziţionale. </a:t>
            </a:r>
          </a:p>
          <a:p>
            <a:pPr lvl="1"/>
            <a:r>
              <a:rPr lang="ro-RO" sz="2400"/>
              <a:t>Extinderea prezenţei României în instituţii şi organisme reprezentative CDI la nivel european şi internaţional.</a:t>
            </a:r>
            <a:endParaRPr lang="en-US" sz="200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457200" y="274638"/>
            <a:ext cx="8229600" cy="417512"/>
          </a:xfrm>
        </p:spPr>
        <p:txBody>
          <a:bodyPr/>
          <a:lstStyle/>
          <a:p>
            <a:r>
              <a:rPr lang="en-US" sz="4000" b="1"/>
              <a:t>Indicatori de rezultat</a:t>
            </a:r>
          </a:p>
        </p:txBody>
      </p:sp>
      <p:graphicFrame>
        <p:nvGraphicFramePr>
          <p:cNvPr id="19663" name="Group 207"/>
          <p:cNvGraphicFramePr>
            <a:graphicFrameLocks noGrp="1"/>
          </p:cNvGraphicFramePr>
          <p:nvPr>
            <p:ph type="tbl" idx="1"/>
          </p:nvPr>
        </p:nvGraphicFramePr>
        <p:xfrm>
          <a:off x="0" y="747713"/>
          <a:ext cx="9144000" cy="6110287"/>
        </p:xfrm>
        <a:graphic>
          <a:graphicData uri="http://schemas.openxmlformats.org/drawingml/2006/table">
            <a:tbl>
              <a:tblPr/>
              <a:tblGrid>
                <a:gridCol w="7385050"/>
                <a:gridCol w="1758950"/>
              </a:tblGrid>
              <a:tr h="3889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Indicatori</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Unitate de măsură</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33363"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Investiţii noi în infrastructura CDI</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Mii lei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33363"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Gradul mediu de utilizare a echipamentelor CDI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tab pos="23495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3.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Valoarea investiţiei în infrastructură şi servicii de comunicaţii</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Mii lei</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tab pos="23495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Ponderea cercetătorilor care au acces la resursele de informare ştiinţifică on-line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3495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Număr de entităţi susţinute pentru creşterea capacităţii de ofertare a serviciilor de experiment</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15975">
                <a:tc>
                  <a:txBody>
                    <a:bodyPr/>
                    <a:lstStyle/>
                    <a:p>
                      <a:pPr marL="342900" marR="0" lvl="0" indent="-296863" algn="l" defTabSz="914400" rtl="0" eaLnBrk="1" fontAlgn="base" latinLnBrk="0" hangingPunct="1">
                        <a:lnSpc>
                          <a:spcPct val="100000"/>
                        </a:lnSpc>
                        <a:spcBef>
                          <a:spcPct val="0"/>
                        </a:spcBef>
                        <a:spcAft>
                          <a:spcPct val="0"/>
                        </a:spcAft>
                        <a:buClrTx/>
                        <a:buSzTx/>
                        <a:buFontTx/>
                        <a:buNone/>
                        <a:tabLst>
                          <a:tab pos="22860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6.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Număr de reviste finanţate, dintre care:</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p>
                      <a:pPr marL="742950" marR="0" lvl="1" indent="-285750" algn="l" defTabSz="914400" rtl="0" eaLnBrk="0" fontAlgn="base" latinLnBrk="0" hangingPunct="0">
                        <a:lnSpc>
                          <a:spcPct val="100000"/>
                        </a:lnSpc>
                        <a:spcBef>
                          <a:spcPct val="0"/>
                        </a:spcBef>
                        <a:spcAft>
                          <a:spcPct val="0"/>
                        </a:spcAft>
                        <a:buClrTx/>
                        <a:buSzTx/>
                        <a:buFontTx/>
                        <a:buChar char="-"/>
                        <a:tabLst>
                          <a:tab pos="22860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Indexate ISI </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p>
                      <a:pPr marL="742950" marR="0" lvl="1" indent="-285750" algn="l" defTabSz="914400" rtl="0" eaLnBrk="0" fontAlgn="base" latinLnBrk="0" hangingPunct="0">
                        <a:lnSpc>
                          <a:spcPct val="100000"/>
                        </a:lnSpc>
                        <a:spcBef>
                          <a:spcPct val="0"/>
                        </a:spcBef>
                        <a:spcAft>
                          <a:spcPct val="0"/>
                        </a:spcAft>
                        <a:buClrTx/>
                        <a:buSzTx/>
                        <a:buFontTx/>
                        <a:buChar char="-"/>
                        <a:tabLst>
                          <a:tab pos="22860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Co-editate internaţional</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p>
                      <a:pPr marL="742950" marR="0" lvl="1" indent="-285750" algn="l" defTabSz="914400" rtl="0" eaLnBrk="0" fontAlgn="base" latinLnBrk="0" hangingPunct="0">
                        <a:lnSpc>
                          <a:spcPct val="100000"/>
                        </a:lnSpc>
                        <a:spcBef>
                          <a:spcPct val="0"/>
                        </a:spcBef>
                        <a:spcAft>
                          <a:spcPct val="0"/>
                        </a:spcAft>
                        <a:buClrTx/>
                        <a:buSzTx/>
                        <a:buFontTx/>
                        <a:buChar char="-"/>
                        <a:tabLst>
                          <a:tab pos="22860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Incluse în alte baze de date internaţionale recunoscute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597" name="Group 61"/>
          <p:cNvGraphicFramePr>
            <a:graphicFrameLocks noGrp="1"/>
          </p:cNvGraphicFramePr>
          <p:nvPr>
            <p:ph idx="1"/>
          </p:nvPr>
        </p:nvGraphicFramePr>
        <p:xfrm>
          <a:off x="0" y="111125"/>
          <a:ext cx="9144000" cy="6746875"/>
        </p:xfrm>
        <a:graphic>
          <a:graphicData uri="http://schemas.openxmlformats.org/drawingml/2006/table">
            <a:tbl>
              <a:tblPr/>
              <a:tblGrid>
                <a:gridCol w="7385050"/>
                <a:gridCol w="1758950"/>
              </a:tblGrid>
              <a:tr h="868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Indicatori</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Unitate de măsură</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667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3495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7.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Cărţi, atlase, dicţionare şi alte produse cu caracter ştiinţific publicate anual (în ţară şi în străinătate)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68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3495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8.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Număr de conferinţe organizate, dintre care internaţionale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10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tab pos="234950"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9.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Număr de manifestări expoziţionale finanţate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260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tab pos="234950" algn="l"/>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10. Număr de reviste dedicate popularizării ştiinţei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10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tab pos="234950" algn="l"/>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11. Număr de proiecte de comunicare ştiinţă-societate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10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tab pos="234950" algn="l"/>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12. Număr de proiecte de studii prospective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68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39713"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13.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Număr de proiecte / participanţi în proiecte internaţionale finanţate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10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39713"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14.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Valoarea apelurilor tematice comune lansate</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68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39713" algn="l"/>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15. </a:t>
                      </a: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Număr de instituţii internaţionale cu profil CDI în care România este membră </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400" b="0" i="0" u="none" strike="noStrike" cap="none" normalizeH="0" baseline="0" smtClean="0">
                          <a:ln>
                            <a:noFill/>
                          </a:ln>
                          <a:solidFill>
                            <a:schemeClr val="tx1"/>
                          </a:solidFill>
                          <a:effectLst/>
                          <a:latin typeface="Times New Roman" pitchFamily="18" charset="0"/>
                          <a:cs typeface="Times New Roman" pitchFamily="18" charset="0"/>
                        </a:rPr>
                        <a:t>Nr.</a:t>
                      </a:r>
                      <a:endParaRPr kumimoji="0" lang="ro-RO"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95288" y="0"/>
            <a:ext cx="8291512" cy="908050"/>
          </a:xfrm>
        </p:spPr>
        <p:txBody>
          <a:bodyPr/>
          <a:lstStyle/>
          <a:p>
            <a:r>
              <a:rPr lang="ro-RO" sz="4000" b="1"/>
              <a:t>Baza legală</a:t>
            </a:r>
            <a:r>
              <a:rPr lang="en-US" sz="4000" b="1"/>
              <a:t>, c</a:t>
            </a:r>
            <a:r>
              <a:rPr lang="ro-RO" sz="4000" b="1"/>
              <a:t>alendarul acţiunilor</a:t>
            </a:r>
            <a:r>
              <a:rPr lang="en-US" sz="4000" b="1"/>
              <a:t> </a:t>
            </a:r>
            <a:endParaRPr lang="en-US" sz="1000" b="1"/>
          </a:p>
        </p:txBody>
      </p:sp>
      <p:sp>
        <p:nvSpPr>
          <p:cNvPr id="21507" name="Rectangle 3"/>
          <p:cNvSpPr>
            <a:spLocks noGrp="1" noChangeArrowheads="1"/>
          </p:cNvSpPr>
          <p:nvPr>
            <p:ph type="body" idx="1"/>
          </p:nvPr>
        </p:nvSpPr>
        <p:spPr>
          <a:xfrm>
            <a:off x="0" y="1052513"/>
            <a:ext cx="9144000" cy="5805487"/>
          </a:xfrm>
        </p:spPr>
        <p:txBody>
          <a:bodyPr/>
          <a:lstStyle/>
          <a:p>
            <a:pPr marL="990600" lvl="1" indent="-533400"/>
            <a:r>
              <a:rPr lang="ro-RO" b="1"/>
              <a:t>Baza legală</a:t>
            </a:r>
            <a:endParaRPr lang="en-US" b="1"/>
          </a:p>
          <a:p>
            <a:pPr marL="1371600" lvl="2" indent="-457200">
              <a:buFontTx/>
              <a:buNone/>
            </a:pPr>
            <a:r>
              <a:rPr lang="it-IT" sz="2800"/>
              <a:t>Lista reglementărilor legale cele mai importante</a:t>
            </a:r>
            <a:r>
              <a:rPr lang="en-US" sz="2800"/>
              <a:t> </a:t>
            </a:r>
          </a:p>
          <a:p>
            <a:pPr marL="990600" lvl="1" indent="-533400"/>
            <a:r>
              <a:rPr lang="ro-RO" b="1"/>
              <a:t>Calendarul acţiunilor</a:t>
            </a:r>
            <a:endParaRPr lang="ro-RO"/>
          </a:p>
          <a:p>
            <a:pPr marL="609600" indent="-609600">
              <a:buFontTx/>
              <a:buNone/>
            </a:pPr>
            <a:r>
              <a:rPr lang="ro-RO" sz="2800"/>
              <a:t>Propunerile de proiecte se depun  la locul, data, termenele şi în condiţiile stabilite prin prezentul pachet de informaţii şi prin anunţul Autorităţii Naţionale pentru Cercetare Ştiinţifică - ANCS, care se publică pe pagina </a:t>
            </a:r>
            <a:r>
              <a:rPr lang="ro-RO" sz="2800" u="sng">
                <a:hlinkClick r:id="rId2"/>
              </a:rPr>
              <a:t>www.mct.ro</a:t>
            </a:r>
            <a:r>
              <a:rPr lang="ro-RO" sz="2800" u="sng"/>
              <a:t> .</a:t>
            </a:r>
            <a:endParaRPr lang="ro-RO" sz="2800"/>
          </a:p>
          <a:p>
            <a:pPr marL="609600" indent="-609600">
              <a:buFontTx/>
              <a:buNone/>
            </a:pPr>
            <a:r>
              <a:rPr lang="ro-RO" sz="2800"/>
              <a:t>Responsabilitatea depunerii propunerii în forma şi până la termenul stabilit prin anunţul de lansare a competiţiei revine integral în sarcina propunătorilor.</a:t>
            </a:r>
            <a:endParaRPr lang="ro-RO" sz="2800" b="1"/>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0" y="274638"/>
            <a:ext cx="9144000" cy="1143000"/>
          </a:xfrm>
        </p:spPr>
        <p:txBody>
          <a:bodyPr/>
          <a:lstStyle/>
          <a:p>
            <a:r>
              <a:rPr lang="en-US" sz="4000" b="1"/>
              <a:t>B</a:t>
            </a:r>
            <a:r>
              <a:rPr lang="ro-RO" sz="4000" b="1"/>
              <a:t>ugetul programului</a:t>
            </a:r>
            <a:r>
              <a:rPr lang="en-US" sz="4000" b="1"/>
              <a:t>, r</a:t>
            </a:r>
            <a:r>
              <a:rPr lang="ro-RO" sz="4000" b="1"/>
              <a:t>eguli de etică</a:t>
            </a:r>
            <a:endParaRPr lang="en-US" sz="4000" b="1"/>
          </a:p>
        </p:txBody>
      </p:sp>
      <p:sp>
        <p:nvSpPr>
          <p:cNvPr id="67587" name="Rectangle 3"/>
          <p:cNvSpPr>
            <a:spLocks noGrp="1" noChangeArrowheads="1"/>
          </p:cNvSpPr>
          <p:nvPr>
            <p:ph type="body" idx="1"/>
          </p:nvPr>
        </p:nvSpPr>
        <p:spPr>
          <a:xfrm>
            <a:off x="0" y="1341438"/>
            <a:ext cx="9144000" cy="5516562"/>
          </a:xfrm>
        </p:spPr>
        <p:txBody>
          <a:bodyPr/>
          <a:lstStyle/>
          <a:p>
            <a:pPr lvl="1">
              <a:lnSpc>
                <a:spcPct val="80000"/>
              </a:lnSpc>
            </a:pPr>
            <a:r>
              <a:rPr lang="ro-RO" sz="3200" b="1"/>
              <a:t>Bugetul programului</a:t>
            </a:r>
            <a:endParaRPr lang="ro-RO" sz="3200"/>
          </a:p>
          <a:p>
            <a:pPr>
              <a:lnSpc>
                <a:spcPct val="80000"/>
              </a:lnSpc>
              <a:buFontTx/>
              <a:buNone/>
            </a:pPr>
            <a:r>
              <a:rPr lang="ro-RO"/>
              <a:t>Programul are un caracter multianual şi se derulează pe perioada 2007-2013.</a:t>
            </a:r>
          </a:p>
          <a:p>
            <a:pPr>
              <a:lnSpc>
                <a:spcPct val="80000"/>
              </a:lnSpc>
              <a:buFontTx/>
              <a:buNone/>
            </a:pPr>
            <a:r>
              <a:rPr lang="ro-RO"/>
              <a:t>Bugetul Programului este de </a:t>
            </a:r>
            <a:r>
              <a:rPr lang="ro-RO" b="1"/>
              <a:t>2025 milioane lei </a:t>
            </a:r>
            <a:r>
              <a:rPr lang="ro-RO"/>
              <a:t>pe toată durata programului.</a:t>
            </a:r>
            <a:endParaRPr lang="ro-RO" b="1"/>
          </a:p>
          <a:p>
            <a:pPr lvl="1">
              <a:lnSpc>
                <a:spcPct val="80000"/>
              </a:lnSpc>
            </a:pPr>
            <a:r>
              <a:rPr lang="ro-RO" sz="3200" b="1"/>
              <a:t>Reguli de etică</a:t>
            </a:r>
            <a:endParaRPr lang="ro-RO" sz="3200"/>
          </a:p>
          <a:p>
            <a:pPr>
              <a:lnSpc>
                <a:spcPct val="80000"/>
              </a:lnSpc>
              <a:buFontTx/>
              <a:buNone/>
            </a:pPr>
            <a:r>
              <a:rPr lang="ro-RO"/>
              <a:t>Desfăşurarea competiţiei şi derularea proiectelor admise la finanţare se supun prevederilor Legii nr. 206/2004.</a:t>
            </a:r>
            <a:endParaRPr lang="en-US"/>
          </a:p>
          <a:p>
            <a:pPr>
              <a:lnSpc>
                <a:spcPct val="80000"/>
              </a:lnSpc>
            </a:pPr>
            <a:endParaRPr lang="en-US" sz="180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260350"/>
            <a:ext cx="9144000" cy="865188"/>
          </a:xfrm>
        </p:spPr>
        <p:txBody>
          <a:bodyPr/>
          <a:lstStyle/>
          <a:p>
            <a:r>
              <a:rPr lang="ro-RO" sz="4000" b="1"/>
              <a:t>Categoriile de participanţi la program</a:t>
            </a:r>
            <a:r>
              <a:rPr lang="en-US" sz="1200"/>
              <a:t> </a:t>
            </a:r>
          </a:p>
        </p:txBody>
      </p:sp>
      <p:sp>
        <p:nvSpPr>
          <p:cNvPr id="22531" name="Rectangle 3"/>
          <p:cNvSpPr>
            <a:spLocks noGrp="1" noChangeArrowheads="1"/>
          </p:cNvSpPr>
          <p:nvPr>
            <p:ph type="body" idx="4294967295"/>
          </p:nvPr>
        </p:nvSpPr>
        <p:spPr>
          <a:xfrm>
            <a:off x="0" y="1557338"/>
            <a:ext cx="9144000" cy="5300662"/>
          </a:xfrm>
        </p:spPr>
        <p:txBody>
          <a:bodyPr/>
          <a:lstStyle/>
          <a:p>
            <a:pPr marL="609600" indent="-609600"/>
            <a:r>
              <a:rPr lang="ro-RO"/>
              <a:t>Entităţi de CDI.</a:t>
            </a:r>
          </a:p>
          <a:p>
            <a:pPr marL="609600" indent="-609600"/>
            <a:r>
              <a:rPr lang="ro-RO"/>
              <a:t>Consorţii de entităţi de CDI.</a:t>
            </a:r>
            <a:endParaRPr lang="en-US"/>
          </a:p>
          <a:p>
            <a:pPr marL="609600" indent="-609600"/>
            <a:r>
              <a:rPr lang="ro-RO"/>
              <a:t>Agenţi economici cu activitate proprie de CDI</a:t>
            </a:r>
            <a:r>
              <a:rPr lang="en-US"/>
              <a:t> </a:t>
            </a:r>
          </a:p>
          <a:p>
            <a:pPr marL="609600" indent="-609600">
              <a:buFontTx/>
              <a:buNone/>
            </a:pPr>
            <a:r>
              <a:rPr lang="ro-RO"/>
              <a:t>La realizarea proiectelor pot participa toate persoanele juridice române, legal constituite, care îndeplinesc condiţiile de eligibilitate, în conformitate cu prevederile </a:t>
            </a:r>
            <a:r>
              <a:rPr lang="ro-RO" b="1"/>
              <a:t>OG 57/2002</a:t>
            </a:r>
            <a:r>
              <a:rPr lang="ro-RO"/>
              <a:t>, aprobată prin Legea </a:t>
            </a:r>
            <a:r>
              <a:rPr lang="ro-RO" b="1"/>
              <a:t>324/2003,</a:t>
            </a:r>
            <a:r>
              <a:rPr lang="ro-RO"/>
              <a:t> cu modificările şi completările ulterioare</a:t>
            </a:r>
            <a:r>
              <a:rPr lang="en-US"/>
              <a:t>.</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11" name="Group 31"/>
          <p:cNvGraphicFramePr>
            <a:graphicFrameLocks noGrp="1"/>
          </p:cNvGraphicFramePr>
          <p:nvPr>
            <p:ph idx="1"/>
          </p:nvPr>
        </p:nvGraphicFramePr>
        <p:xfrm>
          <a:off x="0" y="0"/>
          <a:ext cx="9144000" cy="6858000"/>
        </p:xfrm>
        <a:graphic>
          <a:graphicData uri="http://schemas.openxmlformats.org/drawingml/2006/table">
            <a:tbl>
              <a:tblPr/>
              <a:tblGrid>
                <a:gridCol w="3048000"/>
                <a:gridCol w="3048000"/>
                <a:gridCol w="3048000"/>
              </a:tblGrid>
              <a:tr h="1985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2000" b="1" i="0" u="none" strike="noStrike" cap="none" normalizeH="0" baseline="0" smtClean="0">
                          <a:ln>
                            <a:noFill/>
                          </a:ln>
                          <a:solidFill>
                            <a:schemeClr val="tx1"/>
                          </a:solidFill>
                          <a:effectLst/>
                          <a:latin typeface="Arial" charset="0"/>
                        </a:rPr>
                        <a:t>Unităţi de drept public, cu personalitate juridică, cuprinse în sistemul de cercetare-dezvoltare de interes naţional</a:t>
                      </a:r>
                      <a:r>
                        <a:rPr kumimoji="0" lang="en-US" sz="20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2000" b="1" i="0" u="none" strike="noStrike" cap="none" normalizeH="0" baseline="0" smtClean="0">
                          <a:ln>
                            <a:noFill/>
                          </a:ln>
                          <a:solidFill>
                            <a:schemeClr val="tx1"/>
                          </a:solidFill>
                          <a:effectLst/>
                          <a:latin typeface="Arial" charset="0"/>
                        </a:rPr>
                        <a:t>Unităţi si instituţii de drept public</a:t>
                      </a:r>
                      <a:r>
                        <a:rPr kumimoji="0" lang="en-US" sz="20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2000" b="1" i="0" u="none" strike="noStrike" cap="none" normalizeH="0" baseline="0" smtClean="0">
                          <a:ln>
                            <a:noFill/>
                          </a:ln>
                          <a:solidFill>
                            <a:schemeClr val="tx1"/>
                          </a:solidFill>
                          <a:effectLst/>
                          <a:latin typeface="Arial" charset="0"/>
                        </a:rPr>
                        <a:t>Unităţi şi instituţii de drept privat</a:t>
                      </a:r>
                      <a:r>
                        <a:rPr kumimoji="0" lang="en-US" sz="20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72038">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institute naţionale de cercetare-dezvoltare</a:t>
                      </a:r>
                      <a:r>
                        <a:rPr kumimoji="0" lang="en-US" sz="1800" b="1" i="0" u="none" strike="noStrike" cap="none" normalizeH="0" baseline="0" smtClean="0">
                          <a:ln>
                            <a:noFill/>
                          </a:ln>
                          <a:solidFill>
                            <a:schemeClr val="tx1"/>
                          </a:solidFill>
                          <a:effectLst/>
                          <a:latin typeface="Arial" charset="0"/>
                        </a:rPr>
                        <a:t> </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a) </a:t>
                      </a:r>
                      <a:r>
                        <a:rPr kumimoji="0" lang="ro-RO" sz="1800" b="1" i="0" u="none" strike="noStrike" cap="none" normalizeH="0" baseline="0" smtClean="0">
                          <a:ln>
                            <a:noFill/>
                          </a:ln>
                          <a:solidFill>
                            <a:schemeClr val="tx1"/>
                          </a:solidFill>
                          <a:effectLst/>
                          <a:latin typeface="Arial" charset="0"/>
                        </a:rPr>
                        <a:t>institute, centre sau staţiuni de cercetare ale Academiei Române şi de cercetare-dezvoltare ale academiilor de ramură;</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b) </a:t>
                      </a:r>
                      <a:r>
                        <a:rPr kumimoji="0" lang="ro-RO" sz="1800" b="1" i="0" u="none" strike="noStrike" cap="none" normalizeH="0" baseline="0" smtClean="0">
                          <a:ln>
                            <a:noFill/>
                          </a:ln>
                          <a:solidFill>
                            <a:schemeClr val="tx1"/>
                          </a:solidFill>
                          <a:effectLst/>
                          <a:latin typeface="Arial" charset="0"/>
                        </a:rPr>
                        <a:t>instituţii de învăţământ superior acreditate sau structuri ale acestora.</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a) </a:t>
                      </a:r>
                      <a:r>
                        <a:rPr kumimoji="0" lang="ro-RO" sz="1800" b="1" i="0" u="none" strike="noStrike" cap="none" normalizeH="0" baseline="0" smtClean="0">
                          <a:ln>
                            <a:noFill/>
                          </a:ln>
                          <a:solidFill>
                            <a:schemeClr val="tx1"/>
                          </a:solidFill>
                          <a:effectLst/>
                          <a:latin typeface="Arial" charset="0"/>
                        </a:rPr>
                        <a:t>institute, centre sau staţiuni de cercetare-dezvoltare organizate ca instituţii publice;</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b) </a:t>
                      </a:r>
                      <a:r>
                        <a:rPr kumimoji="0" lang="ro-RO" sz="1800" b="1" i="0" u="none" strike="noStrike" cap="none" normalizeH="0" baseline="0" smtClean="0">
                          <a:ln>
                            <a:noFill/>
                          </a:ln>
                          <a:solidFill>
                            <a:schemeClr val="tx1"/>
                          </a:solidFill>
                          <a:effectLst/>
                          <a:latin typeface="Arial" charset="0"/>
                        </a:rPr>
                        <a:t>institute sau centre de cercetare-dezvoltare organizate în cadrul societăţilor naţionale, companiilor naţionale şi regiilor autonome sau ale administraţiei publice centrale şi locale;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a) </a:t>
                      </a:r>
                      <a:r>
                        <a:rPr kumimoji="0" lang="ro-RO" sz="2000" b="1" i="0" u="none" strike="noStrike" cap="none" normalizeH="0" baseline="0" smtClean="0">
                          <a:ln>
                            <a:noFill/>
                          </a:ln>
                          <a:solidFill>
                            <a:schemeClr val="tx1"/>
                          </a:solidFill>
                          <a:effectLst/>
                          <a:latin typeface="Arial" charset="0"/>
                        </a:rPr>
                        <a:t>unităţi de cercetare-dezvoltare organizate ca societăţi comerciale;</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b) </a:t>
                      </a:r>
                      <a:r>
                        <a:rPr kumimoji="0" lang="ro-RO" sz="2000" b="1" i="0" u="none" strike="noStrike" cap="none" normalizeH="0" baseline="0" smtClean="0">
                          <a:ln>
                            <a:noFill/>
                          </a:ln>
                          <a:solidFill>
                            <a:schemeClr val="tx1"/>
                          </a:solidFill>
                          <a:effectLst/>
                          <a:latin typeface="Arial" charset="0"/>
                        </a:rPr>
                        <a:t>societăţi comerciale, precum şi structuri ale acestora, care au în obiectul de activitate cercetarea-dezvoltarea;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667" name="Group 59"/>
          <p:cNvGraphicFramePr>
            <a:graphicFrameLocks noGrp="1"/>
          </p:cNvGraphicFramePr>
          <p:nvPr>
            <p:ph idx="1"/>
          </p:nvPr>
        </p:nvGraphicFramePr>
        <p:xfrm>
          <a:off x="0" y="0"/>
          <a:ext cx="9144000" cy="6858000"/>
        </p:xfrm>
        <a:graphic>
          <a:graphicData uri="http://schemas.openxmlformats.org/drawingml/2006/table">
            <a:tbl>
              <a:tblPr/>
              <a:tblGrid>
                <a:gridCol w="3046413"/>
                <a:gridCol w="3051175"/>
                <a:gridCol w="3046412"/>
              </a:tblGrid>
              <a:tr h="2141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2000" b="1" i="0" u="none" strike="noStrike" cap="none" normalizeH="0" baseline="0" smtClean="0">
                          <a:ln>
                            <a:noFill/>
                          </a:ln>
                          <a:solidFill>
                            <a:schemeClr val="tx1"/>
                          </a:solidFill>
                          <a:effectLst/>
                          <a:latin typeface="Arial" charset="0"/>
                        </a:rPr>
                        <a:t>Unităţi de drept public, cu personalitate juridică, cuprinse în sistemul de cercetare-dezvoltare de interes naţional</a:t>
                      </a:r>
                      <a:r>
                        <a:rPr kumimoji="0" lang="en-US" sz="20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2000" b="1" i="0" u="none" strike="noStrike" cap="none" normalizeH="0" baseline="0" smtClean="0">
                          <a:ln>
                            <a:noFill/>
                          </a:ln>
                          <a:solidFill>
                            <a:schemeClr val="tx1"/>
                          </a:solidFill>
                          <a:effectLst/>
                          <a:latin typeface="Arial" charset="0"/>
                        </a:rPr>
                        <a:t>Unităţi si instituţii de drept public</a:t>
                      </a:r>
                      <a:r>
                        <a:rPr kumimoji="0" lang="en-US" sz="20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2000" b="1" i="0" u="none" strike="noStrike" cap="none" normalizeH="0" baseline="0" smtClean="0">
                          <a:ln>
                            <a:noFill/>
                          </a:ln>
                          <a:solidFill>
                            <a:schemeClr val="tx1"/>
                          </a:solidFill>
                          <a:effectLst/>
                          <a:latin typeface="Arial" charset="0"/>
                        </a:rPr>
                        <a:t>Unităţi şi instituţii de drept privat</a:t>
                      </a:r>
                      <a:r>
                        <a:rPr kumimoji="0" lang="en-US" sz="20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16463">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c) </a:t>
                      </a:r>
                      <a:r>
                        <a:rPr kumimoji="0" lang="ro-RO" sz="2000" b="1" i="0" u="none" strike="noStrike" cap="none" normalizeH="0" baseline="0" smtClean="0">
                          <a:ln>
                            <a:noFill/>
                          </a:ln>
                          <a:solidFill>
                            <a:schemeClr val="tx1"/>
                          </a:solidFill>
                          <a:effectLst/>
                          <a:latin typeface="Arial" charset="0"/>
                        </a:rPr>
                        <a:t>centre internaţionale de cercetare-dezvoltare înfiinţate în baza unor acorduri internaţionale;</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d) </a:t>
                      </a:r>
                      <a:r>
                        <a:rPr kumimoji="0" lang="ro-RO" sz="2000" b="1" i="0" u="none" strike="noStrike" cap="none" normalizeH="0" baseline="0" smtClean="0">
                          <a:ln>
                            <a:noFill/>
                          </a:ln>
                          <a:solidFill>
                            <a:schemeClr val="tx1"/>
                          </a:solidFill>
                          <a:effectLst/>
                          <a:latin typeface="Arial" charset="0"/>
                        </a:rPr>
                        <a:t>alte instituţii publice sau structuri ale acestora care au în obiectul de activitate cercetarea-dezvoltarea.</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c) </a:t>
                      </a:r>
                      <a:r>
                        <a:rPr kumimoji="0" lang="ro-RO" sz="2000" b="1" i="0" u="none" strike="noStrike" cap="none" normalizeH="0" baseline="0" smtClean="0">
                          <a:ln>
                            <a:noFill/>
                          </a:ln>
                          <a:solidFill>
                            <a:schemeClr val="tx1"/>
                          </a:solidFill>
                          <a:effectLst/>
                          <a:latin typeface="Arial" charset="0"/>
                        </a:rPr>
                        <a:t>instituţii de învăţământ superior private acreditate sau structuri ale acestora;</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d) </a:t>
                      </a:r>
                      <a:r>
                        <a:rPr kumimoji="0" lang="ro-RO" sz="2000" b="1" i="0" u="none" strike="noStrike" cap="none" normalizeH="0" baseline="0" smtClean="0">
                          <a:ln>
                            <a:noFill/>
                          </a:ln>
                          <a:solidFill>
                            <a:schemeClr val="tx1"/>
                          </a:solidFill>
                          <a:effectLst/>
                          <a:latin typeface="Arial" charset="0"/>
                        </a:rPr>
                        <a:t>organizaţii neguvernamentale care au ca obiect de activitate şi cercetarea- dezvoltarea.</a:t>
                      </a:r>
                      <a:endParaRPr kumimoji="0" lang="en-US" sz="2000" b="1" i="0" u="none" strike="noStrike" cap="none" normalizeH="0" baseline="0" smtClean="0">
                        <a:ln>
                          <a:noFill/>
                        </a:ln>
                        <a:solidFill>
                          <a:schemeClr val="tx1"/>
                        </a:solidFill>
                        <a:effectLst/>
                        <a:latin typeface="Arial" charset="0"/>
                      </a:endParaRPr>
                    </a:p>
                    <a:p>
                      <a:pPr marL="533400" marR="0" lvl="0" indent="-533400" algn="l" defTabSz="914400" rtl="0"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88913"/>
            <a:ext cx="9144000" cy="1008062"/>
          </a:xfrm>
        </p:spPr>
        <p:txBody>
          <a:bodyPr/>
          <a:lstStyle/>
          <a:p>
            <a:r>
              <a:rPr lang="ro-RO" sz="4000" b="1"/>
              <a:t>Categoriile de participanţi la program</a:t>
            </a:r>
            <a:endParaRPr lang="en-US" sz="4000" b="1"/>
          </a:p>
        </p:txBody>
      </p:sp>
      <p:sp>
        <p:nvSpPr>
          <p:cNvPr id="24579" name="Rectangle 3"/>
          <p:cNvSpPr>
            <a:spLocks noGrp="1" noChangeArrowheads="1"/>
          </p:cNvSpPr>
          <p:nvPr>
            <p:ph type="body" idx="1"/>
          </p:nvPr>
        </p:nvSpPr>
        <p:spPr>
          <a:xfrm>
            <a:off x="0" y="1628775"/>
            <a:ext cx="9144000" cy="5040313"/>
          </a:xfrm>
        </p:spPr>
        <p:txBody>
          <a:bodyPr/>
          <a:lstStyle/>
          <a:p>
            <a:r>
              <a:rPr lang="ro-RO" sz="2800"/>
              <a:t>Participanţi la proiect sunt instituţiile care îndeplinesc condiţiile de participare, formulează propunerea de proiect şi contribuie efectiv la realizarea proiectului.</a:t>
            </a:r>
          </a:p>
          <a:p>
            <a:r>
              <a:rPr lang="ro-RO" sz="2800"/>
              <a:t>Participanţi sunt înscrişi în formularul A1 al propunerii de proiect.</a:t>
            </a:r>
          </a:p>
          <a:p>
            <a:r>
              <a:rPr lang="ro-RO" sz="2800"/>
              <a:t>În funcţie de natura activităţilor CD şi profilul economic al participanţilor, realizarea proiectului poate fi susţinută fie integral din bugetul programului, fie prin finanţare din surse complementare (alte surse interne, fonduri ale participanţilor surse externe, inclusiv fonduri PC7 sau structurale).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274638"/>
            <a:ext cx="8229600" cy="777875"/>
          </a:xfrm>
        </p:spPr>
        <p:txBody>
          <a:bodyPr/>
          <a:lstStyle/>
          <a:p>
            <a:r>
              <a:rPr lang="en-US" b="1"/>
              <a:t>Con</a:t>
            </a:r>
            <a:r>
              <a:rPr lang="ro-RO" b="1"/>
              <a:t>ţinutul prezentării</a:t>
            </a:r>
            <a:endParaRPr lang="en-US" b="1"/>
          </a:p>
        </p:txBody>
      </p:sp>
      <p:sp>
        <p:nvSpPr>
          <p:cNvPr id="97283" name="Rectangle 3"/>
          <p:cNvSpPr>
            <a:spLocks noGrp="1" noChangeArrowheads="1"/>
          </p:cNvSpPr>
          <p:nvPr>
            <p:ph type="body" idx="1"/>
          </p:nvPr>
        </p:nvSpPr>
        <p:spPr>
          <a:xfrm>
            <a:off x="0" y="1341438"/>
            <a:ext cx="9144000" cy="5516562"/>
          </a:xfrm>
        </p:spPr>
        <p:txBody>
          <a:bodyPr/>
          <a:lstStyle/>
          <a:p>
            <a:r>
              <a:rPr lang="ro-RO" b="1">
                <a:hlinkClick r:id="rId2" action="ppaction://hlinksldjump"/>
              </a:rPr>
              <a:t>Scopul programului</a:t>
            </a:r>
            <a:endParaRPr lang="en-US" b="1"/>
          </a:p>
          <a:p>
            <a:r>
              <a:rPr lang="ro-RO" b="1">
                <a:hlinkClick r:id="rId3" action="ppaction://hlinksldjump"/>
              </a:rPr>
              <a:t>Obiectivele</a:t>
            </a:r>
            <a:r>
              <a:rPr lang="en-US" b="1">
                <a:hlinkClick r:id="rId3" action="ppaction://hlinksldjump"/>
              </a:rPr>
              <a:t> programului</a:t>
            </a:r>
            <a:endParaRPr lang="en-US" b="1"/>
          </a:p>
          <a:p>
            <a:r>
              <a:rPr lang="ro-RO" b="1">
                <a:hlinkClick r:id="rId4" action="ppaction://hlinksldjump"/>
              </a:rPr>
              <a:t>Rezultate estimate</a:t>
            </a:r>
            <a:endParaRPr lang="en-US" b="1"/>
          </a:p>
          <a:p>
            <a:r>
              <a:rPr lang="ro-RO" b="1">
                <a:hlinkClick r:id="" action="ppaction://noaction"/>
              </a:rPr>
              <a:t>Baza legală</a:t>
            </a:r>
            <a:r>
              <a:rPr lang="en-US" b="1">
                <a:hlinkClick r:id="" action="ppaction://noaction"/>
              </a:rPr>
              <a:t>, c</a:t>
            </a:r>
            <a:r>
              <a:rPr lang="ro-RO" b="1">
                <a:hlinkClick r:id="" action="ppaction://noaction"/>
              </a:rPr>
              <a:t>alendarul acţiunilor</a:t>
            </a:r>
            <a:endParaRPr lang="en-US" b="1"/>
          </a:p>
          <a:p>
            <a:r>
              <a:rPr lang="en-US" b="1">
                <a:hlinkClick r:id="" action="ppaction://noaction"/>
              </a:rPr>
              <a:t>B</a:t>
            </a:r>
            <a:r>
              <a:rPr lang="ro-RO" b="1">
                <a:hlinkClick r:id="" action="ppaction://noaction"/>
              </a:rPr>
              <a:t>ugetul programului</a:t>
            </a:r>
            <a:r>
              <a:rPr lang="en-US" b="1">
                <a:hlinkClick r:id="" action="ppaction://noaction"/>
              </a:rPr>
              <a:t>, r</a:t>
            </a:r>
            <a:r>
              <a:rPr lang="ro-RO" b="1">
                <a:hlinkClick r:id="" action="ppaction://noaction"/>
              </a:rPr>
              <a:t>eguli de etică</a:t>
            </a:r>
            <a:endParaRPr lang="en-US" b="1"/>
          </a:p>
          <a:p>
            <a:r>
              <a:rPr lang="ro-RO" b="1">
                <a:hlinkClick r:id="rId5" action="ppaction://hlinksldjump"/>
              </a:rPr>
              <a:t>Categoriile de participanţi la program</a:t>
            </a:r>
            <a:endParaRPr lang="en-US" b="1"/>
          </a:p>
          <a:p>
            <a:r>
              <a:rPr lang="ro-RO" b="1">
                <a:hlinkClick r:id="rId6" action="ppaction://hlinksldjump"/>
              </a:rPr>
              <a:t>Condiţii de eligibilitate a participanţilor</a:t>
            </a:r>
            <a:endParaRPr lang="en-US" b="1"/>
          </a:p>
          <a:p>
            <a:r>
              <a:rPr lang="ro-RO" b="1">
                <a:hlinkClick r:id="rId7" action="ppaction://hlinksldjump"/>
              </a:rPr>
              <a:t>Structura programului</a:t>
            </a:r>
            <a:endParaRPr lang="en-US" b="1"/>
          </a:p>
          <a:p>
            <a:endParaRPr lang="en-US" b="1"/>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0" y="274638"/>
            <a:ext cx="9144000" cy="1143000"/>
          </a:xfrm>
        </p:spPr>
        <p:txBody>
          <a:bodyPr/>
          <a:lstStyle/>
          <a:p>
            <a:r>
              <a:rPr lang="ro-RO" sz="4000" b="1"/>
              <a:t>Categoriile de participanţi la program</a:t>
            </a:r>
            <a:endParaRPr lang="en-US" sz="4000" b="1"/>
          </a:p>
        </p:txBody>
      </p:sp>
      <p:sp>
        <p:nvSpPr>
          <p:cNvPr id="73731" name="Rectangle 3"/>
          <p:cNvSpPr>
            <a:spLocks noGrp="1" noChangeArrowheads="1"/>
          </p:cNvSpPr>
          <p:nvPr>
            <p:ph type="body" idx="1"/>
          </p:nvPr>
        </p:nvSpPr>
        <p:spPr>
          <a:xfrm>
            <a:off x="0" y="1600200"/>
            <a:ext cx="9144000" cy="5257800"/>
          </a:xfrm>
        </p:spPr>
        <p:txBody>
          <a:bodyPr/>
          <a:lstStyle/>
          <a:p>
            <a:pPr>
              <a:lnSpc>
                <a:spcPct val="90000"/>
              </a:lnSpc>
            </a:pPr>
            <a:r>
              <a:rPr lang="ro-RO" sz="2400"/>
              <a:t>Conducătorul de proiect este persoana juridică desemnată prin consens de participanţii la proiect.</a:t>
            </a:r>
          </a:p>
          <a:p>
            <a:pPr>
              <a:lnSpc>
                <a:spcPct val="90000"/>
              </a:lnSpc>
            </a:pPr>
            <a:r>
              <a:rPr lang="ro-RO" sz="2400"/>
              <a:t>Conducătorul are următoarele atribuţii </a:t>
            </a:r>
            <a:r>
              <a:rPr lang="en-US" sz="2400"/>
              <a:t>:</a:t>
            </a:r>
            <a:endParaRPr lang="fr-FR" sz="2400"/>
          </a:p>
          <a:p>
            <a:pPr lvl="1">
              <a:lnSpc>
                <a:spcPct val="90000"/>
              </a:lnSpc>
            </a:pPr>
            <a:r>
              <a:rPr lang="fr-FR" sz="2400"/>
              <a:t>Înaintează propunerea de proiect la competiţie. </a:t>
            </a:r>
          </a:p>
          <a:p>
            <a:pPr lvl="1">
              <a:lnSpc>
                <a:spcPct val="90000"/>
              </a:lnSpc>
            </a:pPr>
            <a:r>
              <a:rPr lang="fr-FR" sz="2400"/>
              <a:t>Asigur</a:t>
            </a:r>
            <a:r>
              <a:rPr lang="ro-RO" sz="2400"/>
              <a:t>ă</a:t>
            </a:r>
            <a:r>
              <a:rPr lang="fr-FR" sz="2400"/>
              <a:t> conducerea proiectului (din faza formuării propunerii până la finalizare).</a:t>
            </a:r>
            <a:endParaRPr lang="ro-RO" sz="2400"/>
          </a:p>
          <a:p>
            <a:pPr lvl="1">
              <a:lnSpc>
                <a:spcPct val="90000"/>
              </a:lnSpc>
            </a:pPr>
            <a:r>
              <a:rPr lang="ro-RO" sz="2400"/>
              <a:t>Reprezintă pe parteneri în relaţia cu Autoritatea contractantă.</a:t>
            </a:r>
          </a:p>
          <a:p>
            <a:pPr lvl="1">
              <a:lnSpc>
                <a:spcPct val="90000"/>
              </a:lnSpc>
            </a:pPr>
            <a:r>
              <a:rPr lang="ro-RO" sz="2400"/>
              <a:t>Asigură comunicarea problemelor administrative, tehnice şi financiare între grupul de participanţi şi Autoritatea contractantă.</a:t>
            </a:r>
          </a:p>
          <a:p>
            <a:pPr lvl="1">
              <a:lnSpc>
                <a:spcPct val="90000"/>
              </a:lnSpc>
            </a:pPr>
            <a:r>
              <a:rPr lang="ro-RO" sz="2400"/>
              <a:t>Numeşte pe directorul de proiect, persoana fizică ce va asigura conducerea proiectului respectiv.</a:t>
            </a:r>
            <a:endParaRPr lang="en-US" sz="2400"/>
          </a:p>
          <a:p>
            <a:pPr>
              <a:lnSpc>
                <a:spcPct val="90000"/>
              </a:lnSpc>
            </a:pPr>
            <a:endParaRPr lang="en-US" sz="240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79388" y="0"/>
            <a:ext cx="8785225" cy="1138238"/>
          </a:xfrm>
        </p:spPr>
        <p:txBody>
          <a:bodyPr/>
          <a:lstStyle/>
          <a:p>
            <a:pPr marL="838200" indent="-838200"/>
            <a:r>
              <a:rPr lang="ro-RO" sz="4000" b="1"/>
              <a:t>Condiţii de eligibilitate a participanţilor</a:t>
            </a:r>
            <a:endParaRPr lang="en-US" sz="4000" b="1"/>
          </a:p>
        </p:txBody>
      </p:sp>
      <p:sp>
        <p:nvSpPr>
          <p:cNvPr id="25603" name="Rectangle 3"/>
          <p:cNvSpPr>
            <a:spLocks noGrp="1" noChangeArrowheads="1"/>
          </p:cNvSpPr>
          <p:nvPr>
            <p:ph type="body" idx="1"/>
          </p:nvPr>
        </p:nvSpPr>
        <p:spPr>
          <a:xfrm>
            <a:off x="0" y="1341438"/>
            <a:ext cx="9144000" cy="5516562"/>
          </a:xfrm>
        </p:spPr>
        <p:txBody>
          <a:bodyPr/>
          <a:lstStyle/>
          <a:p>
            <a:pPr>
              <a:lnSpc>
                <a:spcPct val="90000"/>
              </a:lnSpc>
            </a:pPr>
            <a:r>
              <a:rPr lang="ro-RO" sz="2000" b="1"/>
              <a:t>Participanţii la program trebuie să corespundă criteriilor generale de eligibilitate a potenţialilor contractori, stabilite prin cap. III – </a:t>
            </a:r>
            <a:r>
              <a:rPr lang="ro-RO" sz="2000" b="1" i="1"/>
              <a:t>“Eligibilitatea potenţialilor contractori”,</a:t>
            </a:r>
            <a:r>
              <a:rPr lang="ro-RO" sz="2000" b="1"/>
              <a:t> din HG nr.1265/ 2004,  respectiv:</a:t>
            </a:r>
          </a:p>
          <a:p>
            <a:pPr lvl="1">
              <a:lnSpc>
                <a:spcPct val="90000"/>
              </a:lnSpc>
            </a:pPr>
            <a:r>
              <a:rPr lang="ro-RO" sz="2000" b="1"/>
              <a:t>În calitate de persoane juridice române legal constituite trebuie:</a:t>
            </a:r>
          </a:p>
          <a:p>
            <a:pPr lvl="3">
              <a:lnSpc>
                <a:spcPct val="90000"/>
              </a:lnSpc>
            </a:pPr>
            <a:r>
              <a:rPr lang="ro-RO" b="1"/>
              <a:t>Să nu fie declarate, conform legii, în stare de incapacitate de plată;</a:t>
            </a:r>
          </a:p>
          <a:p>
            <a:pPr lvl="3">
              <a:lnSpc>
                <a:spcPct val="90000"/>
              </a:lnSpc>
            </a:pPr>
            <a:r>
              <a:rPr lang="ro-RO" b="1"/>
              <a:t>Plăţile/conturile să nu fie blocate conform unei  hotărâri judecătoreşti;</a:t>
            </a:r>
          </a:p>
          <a:p>
            <a:pPr lvl="3">
              <a:lnSpc>
                <a:spcPct val="90000"/>
              </a:lnSpc>
            </a:pPr>
            <a:r>
              <a:rPr lang="ro-RO" b="1"/>
              <a:t>Să nu se facă vinovate de declaraţii inexacte cu privire la informaţiile solicitate de Autoritatea contractantă, în vederea selectării contractorilor;</a:t>
            </a:r>
          </a:p>
          <a:p>
            <a:pPr lvl="3">
              <a:lnSpc>
                <a:spcPct val="90000"/>
              </a:lnSpc>
            </a:pPr>
            <a:r>
              <a:rPr lang="ro-RO" b="1"/>
              <a:t>Să nu fi încălcat prevederile unui alt contract de finanţare încheiat anterior cu o Autoritate contractantă.</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79388" y="0"/>
            <a:ext cx="8713787" cy="1143000"/>
          </a:xfrm>
        </p:spPr>
        <p:txBody>
          <a:bodyPr/>
          <a:lstStyle/>
          <a:p>
            <a:r>
              <a:rPr lang="ro-RO" sz="4000" b="1"/>
              <a:t>Condiţii de eligibilitate a participanţilor</a:t>
            </a:r>
            <a:endParaRPr lang="en-US" sz="4000" b="1"/>
          </a:p>
        </p:txBody>
      </p:sp>
      <p:sp>
        <p:nvSpPr>
          <p:cNvPr id="74755" name="Rectangle 3"/>
          <p:cNvSpPr>
            <a:spLocks noGrp="1" noChangeArrowheads="1"/>
          </p:cNvSpPr>
          <p:nvPr>
            <p:ph type="body" idx="1"/>
          </p:nvPr>
        </p:nvSpPr>
        <p:spPr>
          <a:xfrm>
            <a:off x="0" y="1341438"/>
            <a:ext cx="9144000" cy="5516562"/>
          </a:xfrm>
        </p:spPr>
        <p:txBody>
          <a:bodyPr/>
          <a:lstStyle/>
          <a:p>
            <a:pPr lvl="1">
              <a:lnSpc>
                <a:spcPct val="90000"/>
              </a:lnSpc>
            </a:pPr>
            <a:r>
              <a:rPr lang="ro-RO" sz="2400" b="1"/>
              <a:t>Condiţie de eligibilitate suplimentară a potenţialilor contractori, valabilă în cazul propunerilor de proiecte de cercetare-dezvoltare, constă în: </a:t>
            </a:r>
          </a:p>
          <a:p>
            <a:pPr lvl="3">
              <a:lnSpc>
                <a:spcPct val="90000"/>
              </a:lnSpc>
            </a:pPr>
            <a:r>
              <a:rPr lang="ro-RO" sz="2400" b="1"/>
              <a:t>Pentru persoanele juridice, activitatea de cercetare-dezvoltare în domeniul proiectului să fie prevăzută în obiectul lor de activitate stabilit, potrivit legii;</a:t>
            </a:r>
          </a:p>
          <a:p>
            <a:pPr lvl="3">
              <a:lnSpc>
                <a:spcPct val="90000"/>
              </a:lnSpc>
            </a:pPr>
            <a:r>
              <a:rPr lang="ro-RO" sz="2400" b="1"/>
              <a:t>Pentru persoanele fizice, acestea trebuie să fie autorizate, în condiţiile legii, să desfăşoare activitate de cercetare ştiinţifică.</a:t>
            </a:r>
          </a:p>
          <a:p>
            <a:pPr lvl="1">
              <a:lnSpc>
                <a:spcPct val="90000"/>
              </a:lnSpc>
            </a:pPr>
            <a:r>
              <a:rPr lang="ro-RO" sz="2400" b="1"/>
              <a:t>Potenţialul contractor certifică, prin declaraţie scrisă pe propria răspundere şi, dacă i se cere, face dovada către autoritatea contractantă, prin documentele corespunzătoare, că îndeplineşte condiţiile prevăzute mai sus.</a:t>
            </a:r>
            <a:endParaRPr lang="en-US" sz="2400" b="1"/>
          </a:p>
          <a:p>
            <a:pPr>
              <a:lnSpc>
                <a:spcPct val="90000"/>
              </a:lnSpc>
            </a:pPr>
            <a:endParaRPr lang="en-US" sz="2400" b="1"/>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ctrTitle"/>
          </p:nvPr>
        </p:nvSpPr>
        <p:spPr>
          <a:xfrm>
            <a:off x="684213" y="188913"/>
            <a:ext cx="7772400" cy="360362"/>
          </a:xfrm>
          <a:noFill/>
          <a:ln/>
        </p:spPr>
        <p:txBody>
          <a:bodyPr/>
          <a:lstStyle/>
          <a:p>
            <a:r>
              <a:rPr lang="ro-RO" sz="4000" b="1"/>
              <a:t>Structura programului</a:t>
            </a:r>
            <a:endParaRPr lang="en-US" sz="4000" b="1"/>
          </a:p>
        </p:txBody>
      </p:sp>
      <p:graphicFrame>
        <p:nvGraphicFramePr>
          <p:cNvPr id="15417" name="Group 57"/>
          <p:cNvGraphicFramePr>
            <a:graphicFrameLocks noGrp="1"/>
          </p:cNvGraphicFramePr>
          <p:nvPr/>
        </p:nvGraphicFramePr>
        <p:xfrm>
          <a:off x="0" y="692150"/>
          <a:ext cx="9144000" cy="5643563"/>
        </p:xfrm>
        <a:graphic>
          <a:graphicData uri="http://schemas.openxmlformats.org/drawingml/2006/table">
            <a:tbl>
              <a:tblPr/>
              <a:tblGrid>
                <a:gridCol w="2276475"/>
                <a:gridCol w="2289175"/>
                <a:gridCol w="2289175"/>
                <a:gridCol w="2289175"/>
              </a:tblGrid>
              <a:tr h="1728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 - dezvoltarea infra</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structurii publice CD - proiecte de investiţii</a:t>
                      </a:r>
                      <a:r>
                        <a:rPr kumimoji="0" lang="en-US" sz="1800" b="1" i="0" u="none" strike="noStrike" cap="none" normalizeH="0" baseline="0" smtClean="0">
                          <a:ln>
                            <a:noFill/>
                          </a:ln>
                          <a:solidFill>
                            <a:schemeClr val="tx1"/>
                          </a:solidFill>
                          <a:effectLst/>
                          <a:latin typeface="Arial" charset="0"/>
                        </a:rPr>
                        <a:t> PI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 - </a:t>
                      </a:r>
                      <a:r>
                        <a:rPr kumimoji="0" lang="en-US" sz="1800" b="1" i="0" u="none" strike="noStrike" cap="none" normalizeH="0" baseline="0" smtClean="0">
                          <a:ln>
                            <a:noFill/>
                          </a:ln>
                          <a:solidFill>
                            <a:schemeClr val="tx1"/>
                          </a:solidFill>
                          <a:effectLst/>
                          <a:latin typeface="Arial" charset="0"/>
                        </a:rPr>
                        <a:t>c</a:t>
                      </a:r>
                      <a:r>
                        <a:rPr kumimoji="0" lang="ro-RO" sz="1800" b="1" i="0" u="none" strike="noStrike" cap="none" normalizeH="0" baseline="0" smtClean="0">
                          <a:ln>
                            <a:noFill/>
                          </a:ln>
                          <a:solidFill>
                            <a:schemeClr val="tx1"/>
                          </a:solidFill>
                          <a:effectLst/>
                          <a:latin typeface="Arial" charset="0"/>
                        </a:rPr>
                        <a:t>reşterea eficienţei şi a impactului activităţilor CDI - 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III -  finanţarea participării în programe internaţionale CDI</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IV – </a:t>
                      </a:r>
                      <a:r>
                        <a:rPr kumimoji="0" lang="en-US" sz="1800" b="1" i="0" u="none" strike="noStrike" cap="none" normalizeH="0" baseline="0" smtClean="0">
                          <a:ln>
                            <a:noFill/>
                          </a:ln>
                          <a:solidFill>
                            <a:schemeClr val="tx1"/>
                          </a:solidFill>
                          <a:effectLst/>
                          <a:latin typeface="Arial" charset="0"/>
                        </a:rPr>
                        <a:t>s</a:t>
                      </a:r>
                      <a:r>
                        <a:rPr kumimoji="0" lang="ro-RO" sz="1800" b="1" i="0" u="none" strike="noStrike" cap="none" normalizeH="0" baseline="0" smtClean="0">
                          <a:ln>
                            <a:noFill/>
                          </a:ln>
                          <a:solidFill>
                            <a:schemeClr val="tx1"/>
                          </a:solidFill>
                          <a:effectLst/>
                          <a:latin typeface="Arial" charset="0"/>
                        </a:rPr>
                        <a:t>usţi</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nerea reprezentării României în cadrul organismelor ST internaţionale-proiecte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Structura programului</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3494088">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sym typeface="Symbol" pitchFamily="18" charset="2"/>
                        </a:rPr>
                        <a:t>dezvoltarea bazei materiale pentru cercetare în instituţiile CD şi în universităţi, inclusiv la nivel regional, şi dezvoltarea infrastructurilor CD de interes naţional.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sym typeface="Symbol" pitchFamily="18" charset="2"/>
                        </a:rPr>
                        <a:t>creşterea calităţii sistemului CDI, a rolului său în mediul economic şi a percepţiei sale în societate. </a:t>
                      </a:r>
                      <a:endParaRPr kumimoji="0" lang="en-US" sz="1800" b="1" i="0" u="none" strike="noStrike" cap="none" normalizeH="0" baseline="0" smtClean="0">
                        <a:ln>
                          <a:noFill/>
                        </a:ln>
                        <a:solidFill>
                          <a:schemeClr val="tx1"/>
                        </a:solidFill>
                        <a:effectLst/>
                        <a:latin typeface="Arial" charset="0"/>
                        <a:sym typeface="Symbol" pitchFamily="18"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susţinerea financiară a proiectelor cu participare românească câştigate şi finanţate în cadrul programelor CDI internaţionale. </a:t>
                      </a:r>
                    </a:p>
                    <a:p>
                      <a:pPr marL="0" marR="0" lvl="0" indent="0" algn="l" defTabSz="914400" rtl="0" eaLnBrk="1" fontAlgn="base" latinLnBrk="0" hangingPunct="1">
                        <a:lnSpc>
                          <a:spcPct val="100000"/>
                        </a:lnSpc>
                        <a:spcBef>
                          <a:spcPct val="20000"/>
                        </a:spcBef>
                        <a:spcAft>
                          <a:spcPct val="0"/>
                        </a:spcAft>
                        <a:buClrTx/>
                        <a:buSzTx/>
                        <a:buFontTx/>
                        <a:buChar char="•"/>
                        <a:tabLst/>
                      </a:pP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sym typeface="Symbol" pitchFamily="18" charset="2"/>
                        </a:rPr>
                        <a:t>susţinerea reprezentării României în cadrul organismelor ST internaţionale.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813" name="Group 37"/>
          <p:cNvGraphicFramePr>
            <a:graphicFrameLocks noGrp="1"/>
          </p:cNvGraphicFramePr>
          <p:nvPr>
            <p:ph idx="1"/>
          </p:nvPr>
        </p:nvGraphicFramePr>
        <p:xfrm>
          <a:off x="0" y="0"/>
          <a:ext cx="9144000" cy="6858000"/>
        </p:xfrm>
        <a:graphic>
          <a:graphicData uri="http://schemas.openxmlformats.org/drawingml/2006/table">
            <a:tbl>
              <a:tblPr/>
              <a:tblGrid>
                <a:gridCol w="2276475"/>
                <a:gridCol w="2287588"/>
                <a:gridCol w="2290762"/>
                <a:gridCol w="2289175"/>
              </a:tblGrid>
              <a:tr h="1827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 - dezvoltarea infra</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structurii publice CD - proiecte de investiţii</a:t>
                      </a:r>
                      <a:r>
                        <a:rPr kumimoji="0" lang="en-US" sz="1800" b="1" i="0" u="none" strike="noStrike" cap="none" normalizeH="0" baseline="0" smtClean="0">
                          <a:ln>
                            <a:noFill/>
                          </a:ln>
                          <a:solidFill>
                            <a:schemeClr val="tx1"/>
                          </a:solidFill>
                          <a:effectLst/>
                          <a:latin typeface="Arial" charset="0"/>
                        </a:rPr>
                        <a:t> PI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 - </a:t>
                      </a:r>
                      <a:r>
                        <a:rPr kumimoji="0" lang="en-US" sz="1800" b="1" i="0" u="none" strike="noStrike" cap="none" normalizeH="0" baseline="0" smtClean="0">
                          <a:ln>
                            <a:noFill/>
                          </a:ln>
                          <a:solidFill>
                            <a:schemeClr val="tx1"/>
                          </a:solidFill>
                          <a:effectLst/>
                          <a:latin typeface="Arial" charset="0"/>
                        </a:rPr>
                        <a:t>c</a:t>
                      </a:r>
                      <a:r>
                        <a:rPr kumimoji="0" lang="ro-RO" sz="1800" b="1" i="0" u="none" strike="noStrike" cap="none" normalizeH="0" baseline="0" smtClean="0">
                          <a:ln>
                            <a:noFill/>
                          </a:ln>
                          <a:solidFill>
                            <a:schemeClr val="tx1"/>
                          </a:solidFill>
                          <a:effectLst/>
                          <a:latin typeface="Arial" charset="0"/>
                        </a:rPr>
                        <a:t>reşterea eficienţei şi a impactului activităţilor CDI - 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III -  finanţarea participării în programe internaţionale CDI</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IV – </a:t>
                      </a:r>
                      <a:r>
                        <a:rPr kumimoji="0" lang="en-US" sz="1800" b="1" i="0" u="none" strike="noStrike" cap="none" normalizeH="0" baseline="0" smtClean="0">
                          <a:ln>
                            <a:noFill/>
                          </a:ln>
                          <a:solidFill>
                            <a:schemeClr val="tx1"/>
                          </a:solidFill>
                          <a:effectLst/>
                          <a:latin typeface="Arial" charset="0"/>
                        </a:rPr>
                        <a:t>s</a:t>
                      </a:r>
                      <a:r>
                        <a:rPr kumimoji="0" lang="ro-RO" sz="1800" b="1" i="0" u="none" strike="noStrike" cap="none" normalizeH="0" baseline="0" smtClean="0">
                          <a:ln>
                            <a:noFill/>
                          </a:ln>
                          <a:solidFill>
                            <a:schemeClr val="tx1"/>
                          </a:solidFill>
                          <a:effectLst/>
                          <a:latin typeface="Arial" charset="0"/>
                        </a:rPr>
                        <a:t>usţi</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nerea reprezentării României în cadrul organismelor ST internaţionale-proiecte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Structura programului</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627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este pus în practică prin proiecte de investiţii pentru dezvoltarea infrastructurii publice  CD.</a:t>
                      </a:r>
                      <a:r>
                        <a:rPr kumimoji="0" lang="en-US" sz="1800" b="1" i="0" u="none" strike="noStrike" cap="none" normalizeH="0" baseline="0" smtClean="0">
                          <a:ln>
                            <a:noFill/>
                          </a:ln>
                          <a:solidFill>
                            <a:schemeClr val="tx1"/>
                          </a:solidFill>
                          <a:effectLst/>
                          <a:latin typeface="Arial" charset="0"/>
                          <a:sym typeface="Symbol" pitchFamily="18" charset="2"/>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se implementează prin proiecte suport pentru întărirea eficienţei sistemului CDI, susţinerea activităţilor CDI şi întărirea relaţiilor ştiinţă-societate.</a:t>
                      </a:r>
                      <a:r>
                        <a:rPr kumimoji="0" lang="en-US" sz="1800" b="1" i="0" u="none" strike="noStrike" cap="none" normalizeH="0" baseline="0" smtClean="0">
                          <a:ln>
                            <a:noFill/>
                          </a:ln>
                          <a:solidFill>
                            <a:schemeClr val="tx1"/>
                          </a:solidFill>
                          <a:effectLst/>
                          <a:latin typeface="Arial" charset="0"/>
                          <a:sym typeface="Symbol" pitchFamily="18" charset="2"/>
                        </a:rPr>
                        <a:t> </a:t>
                      </a:r>
                      <a:endParaRPr kumimoji="0" lang="ro-RO" sz="1800" b="1" i="0" u="none" strike="noStrike" cap="none" normalizeH="0" baseline="0" smtClean="0">
                        <a:ln>
                          <a:noFill/>
                        </a:ln>
                        <a:solidFill>
                          <a:schemeClr val="tx1"/>
                        </a:solidFill>
                        <a:effectLst/>
                        <a:latin typeface="Arial" charset="0"/>
                        <a:sym typeface="Symbol" pitchFamily="18"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Implementarea obiectivelor acestui modul se face prin proiecte pentru finanţarea participării în proiecte internaţionale. </a:t>
                      </a: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ro-RO"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apelul este deschis în mod continuu.</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este pus în practică prin proiecte suport pentru promovarea colaborărilor internaţionale şi susţinerea participării unor grupuri ţintă la evenimente la care România este reprezentată.</a:t>
                      </a:r>
                      <a:endParaRPr kumimoji="0" lang="en-US" sz="1800" b="1" i="0" u="none" strike="noStrike" cap="none" normalizeH="0" baseline="0" smtClean="0">
                        <a:ln>
                          <a:noFill/>
                        </a:ln>
                        <a:solidFill>
                          <a:schemeClr val="tx1"/>
                        </a:solidFill>
                        <a:effectLst/>
                        <a:latin typeface="Arial" charset="0"/>
                        <a:sym typeface="Symbol" pitchFamily="18" charset="2"/>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apelul este deschis în mod continuu.</a:t>
                      </a:r>
                      <a:r>
                        <a:rPr kumimoji="0" lang="en-US" sz="1800" b="1" i="0" u="none" strike="noStrike" cap="none" normalizeH="0" baseline="0" smtClean="0">
                          <a:ln>
                            <a:noFill/>
                          </a:ln>
                          <a:solidFill>
                            <a:schemeClr val="tx1"/>
                          </a:solidFill>
                          <a:effectLst/>
                          <a:latin typeface="Arial" charset="0"/>
                          <a:sym typeface="Symbol" pitchFamily="18" charset="2"/>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63" name="Group 115"/>
          <p:cNvGraphicFramePr>
            <a:graphicFrameLocks noGrp="1"/>
          </p:cNvGraphicFramePr>
          <p:nvPr>
            <p:ph type="tbl" idx="1"/>
          </p:nvPr>
        </p:nvGraphicFramePr>
        <p:xfrm>
          <a:off x="0" y="0"/>
          <a:ext cx="9144000" cy="6858000"/>
        </p:xfrm>
        <a:graphic>
          <a:graphicData uri="http://schemas.openxmlformats.org/drawingml/2006/table">
            <a:tbl>
              <a:tblPr/>
              <a:tblGrid>
                <a:gridCol w="2276475"/>
                <a:gridCol w="2289175"/>
                <a:gridCol w="2289175"/>
                <a:gridCol w="2289175"/>
              </a:tblGrid>
              <a:tr h="1839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 - dezvoltarea infra</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structurii publice CD - proiecte de investiţii</a:t>
                      </a:r>
                      <a:r>
                        <a:rPr kumimoji="0" lang="en-US" sz="1800" b="1" i="0" u="none" strike="noStrike" cap="none" normalizeH="0" baseline="0" smtClean="0">
                          <a:ln>
                            <a:noFill/>
                          </a:ln>
                          <a:solidFill>
                            <a:schemeClr val="tx1"/>
                          </a:solidFill>
                          <a:effectLst/>
                          <a:latin typeface="Arial" charset="0"/>
                        </a:rPr>
                        <a:t> PI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 - </a:t>
                      </a:r>
                      <a:r>
                        <a:rPr kumimoji="0" lang="en-US" sz="1800" b="1" i="0" u="none" strike="noStrike" cap="none" normalizeH="0" baseline="0" smtClean="0">
                          <a:ln>
                            <a:noFill/>
                          </a:ln>
                          <a:solidFill>
                            <a:schemeClr val="tx1"/>
                          </a:solidFill>
                          <a:effectLst/>
                          <a:latin typeface="Arial" charset="0"/>
                        </a:rPr>
                        <a:t>c</a:t>
                      </a:r>
                      <a:r>
                        <a:rPr kumimoji="0" lang="ro-RO" sz="1800" b="1" i="0" u="none" strike="noStrike" cap="none" normalizeH="0" baseline="0" smtClean="0">
                          <a:ln>
                            <a:noFill/>
                          </a:ln>
                          <a:solidFill>
                            <a:schemeClr val="tx1"/>
                          </a:solidFill>
                          <a:effectLst/>
                          <a:latin typeface="Arial" charset="0"/>
                        </a:rPr>
                        <a:t>reşterea eficienţei şi a impactului activităţilor CDI - 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III -  finanţarea participării în programe internaţionale CDI</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IV – </a:t>
                      </a:r>
                      <a:r>
                        <a:rPr kumimoji="0" lang="en-US" sz="1800" b="1" i="0" u="none" strike="noStrike" cap="none" normalizeH="0" baseline="0" smtClean="0">
                          <a:ln>
                            <a:noFill/>
                          </a:ln>
                          <a:solidFill>
                            <a:schemeClr val="tx1"/>
                          </a:solidFill>
                          <a:effectLst/>
                          <a:latin typeface="Arial" charset="0"/>
                        </a:rPr>
                        <a:t>s</a:t>
                      </a:r>
                      <a:r>
                        <a:rPr kumimoji="0" lang="ro-RO" sz="1800" b="1" i="0" u="none" strike="noStrike" cap="none" normalizeH="0" baseline="0" smtClean="0">
                          <a:ln>
                            <a:noFill/>
                          </a:ln>
                          <a:solidFill>
                            <a:schemeClr val="tx1"/>
                          </a:solidFill>
                          <a:effectLst/>
                          <a:latin typeface="Arial" charset="0"/>
                        </a:rPr>
                        <a:t>usţi</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nerea reprezentării României în cadrul organismelor ST internaţionale-proiecte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Obiective specifice</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5735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a:t>
                      </a:r>
                      <a:r>
                        <a:rPr kumimoji="0" lang="ro-RO" sz="1800" b="1" i="0" u="none" strike="noStrike" cap="none" normalizeH="0" baseline="0" smtClean="0">
                          <a:ln>
                            <a:noFill/>
                          </a:ln>
                          <a:solidFill>
                            <a:schemeClr val="tx1"/>
                          </a:solidFill>
                          <a:effectLst/>
                          <a:latin typeface="Arial" charset="0"/>
                        </a:rPr>
                        <a:t> Modernizarea, consolidarea, extinderea sau conservarea infrastructurii şi instalaţiilor CD existente în instituţiile publice CD şi instituţiile de învăţământ superior.</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a:t>
                      </a:r>
                      <a:r>
                        <a:rPr kumimoji="0" lang="ro-RO" sz="1800" b="1" i="0" u="none" strike="noStrike" cap="none" normalizeH="0" baseline="0" smtClean="0">
                          <a:ln>
                            <a:noFill/>
                          </a:ln>
                          <a:solidFill>
                            <a:schemeClr val="tx1"/>
                          </a:solidFill>
                          <a:effectLst/>
                          <a:latin typeface="Arial" charset="0"/>
                        </a:rPr>
                        <a:t> Orientarea spre piaţă a sistemului public CDI </a:t>
                      </a:r>
                      <a:r>
                        <a:rPr kumimoji="0" lang="ro-RO" sz="1800" b="1" i="0" u="none" strike="noStrike" cap="none" normalizeH="0" baseline="0" smtClean="0">
                          <a:ln>
                            <a:noFill/>
                          </a:ln>
                          <a:solidFill>
                            <a:schemeClr val="tx1"/>
                          </a:solidFill>
                          <a:effectLst/>
                          <a:latin typeface="Arial" charset="0"/>
                          <a:sym typeface="Symbol" pitchFamily="18" charset="2"/>
                        </a:rPr>
                        <a:t></a:t>
                      </a:r>
                      <a:r>
                        <a:rPr kumimoji="0" lang="ro-RO" sz="1800" b="1" i="0" u="none" strike="noStrike" cap="none" normalizeH="0" baseline="0" smtClean="0">
                          <a:ln>
                            <a:noFill/>
                          </a:ln>
                          <a:solidFill>
                            <a:schemeClr val="tx1"/>
                          </a:solidFill>
                          <a:effectLst/>
                          <a:latin typeface="Arial" charset="0"/>
                        </a:rPr>
                        <a:t> Îmbunătăţirea accesului la sursele de documentare ST</a:t>
                      </a:r>
                      <a:endParaRPr kumimoji="0" lang="ro-RO" sz="1800" b="1" i="0" u="none" strike="noStrike" cap="none" normalizeH="0" baseline="0" smtClean="0">
                        <a:ln>
                          <a:noFill/>
                        </a:ln>
                        <a:solidFill>
                          <a:schemeClr val="tx1"/>
                        </a:solidFill>
                        <a:effectLst/>
                        <a:latin typeface="Arial" charset="0"/>
                        <a:sym typeface="Symbol" pitchFamily="18" charset="2"/>
                      </a:endParaRPr>
                    </a:p>
                    <a:p>
                      <a:pPr marL="0" marR="0" lvl="0" indent="0" algn="l" defTabSz="914400" rtl="0" eaLnBrk="1" fontAlgn="base" latinLnBrk="0" hangingPunct="1">
                        <a:lnSpc>
                          <a:spcPct val="100000"/>
                        </a:lnSpc>
                        <a:spcBef>
                          <a:spcPct val="20000"/>
                        </a:spcBef>
                        <a:spcAft>
                          <a:spcPct val="0"/>
                        </a:spcAft>
                        <a:buClrTx/>
                        <a:buSzTx/>
                        <a:buFont typeface="Symbol" pitchFamily="18" charset="2"/>
                        <a:buChar char="·"/>
                        <a:tabLst/>
                      </a:pPr>
                      <a:r>
                        <a:rPr kumimoji="0" lang="ro-RO" sz="1800" b="1" i="0" u="none" strike="noStrike" cap="none" normalizeH="0" baseline="0" smtClean="0">
                          <a:ln>
                            <a:noFill/>
                          </a:ln>
                          <a:solidFill>
                            <a:schemeClr val="tx1"/>
                          </a:solidFill>
                          <a:effectLst/>
                          <a:latin typeface="Arial" charset="0"/>
                        </a:rPr>
                        <a:t>Corelarea şi coordonarea activităţilor CDI dintre instituţiile publice </a:t>
                      </a: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Symbol" pitchFamily="18" charset="2"/>
                        <a:buNone/>
                        <a:tabLst/>
                      </a:pPr>
                      <a:endParaRPr kumimoji="0" lang="ro-RO" sz="1800" b="1" i="0" u="none" strike="noStrike" cap="none" normalizeH="0" baseline="0" smtClean="0">
                        <a:ln>
                          <a:noFill/>
                        </a:ln>
                        <a:solidFill>
                          <a:schemeClr val="tx1"/>
                        </a:solidFill>
                        <a:effectLst/>
                        <a:latin typeface="Arial" charset="0"/>
                        <a:sym typeface="Symbol" pitchFamily="18"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a:t>
                      </a:r>
                      <a:r>
                        <a:rPr kumimoji="0" lang="ro-RO" sz="1800" b="1" i="0" u="none" strike="noStrike" cap="none" normalizeH="0" baseline="0" smtClean="0">
                          <a:ln>
                            <a:noFill/>
                          </a:ln>
                          <a:solidFill>
                            <a:schemeClr val="tx1"/>
                          </a:solidFill>
                          <a:effectLst/>
                          <a:latin typeface="Arial" charset="0"/>
                        </a:rPr>
                        <a:t> Integrarea şi susţinerea participării în programele CDI europene din cadrul Programului Cadru de Cercetare al UE pe perioada 2007-2013 - PC7 şi Euratom.</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a:t>
                      </a:r>
                      <a:r>
                        <a:rPr kumimoji="0" lang="ro-RO" sz="1800" b="1" i="0" u="none" strike="noStrike" cap="none" normalizeH="0" baseline="0" smtClean="0">
                          <a:ln>
                            <a:noFill/>
                          </a:ln>
                          <a:solidFill>
                            <a:schemeClr val="tx1"/>
                          </a:solidFill>
                          <a:effectLst/>
                          <a:latin typeface="Arial" charset="0"/>
                        </a:rPr>
                        <a:t> Reprezentarea conformă a României la nivelul instituţiilor şi organismelor ST internaţionale în care România este parte</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7868" name="Group 44"/>
          <p:cNvGraphicFramePr>
            <a:graphicFrameLocks noGrp="1"/>
          </p:cNvGraphicFramePr>
          <p:nvPr>
            <p:ph idx="1"/>
          </p:nvPr>
        </p:nvGraphicFramePr>
        <p:xfrm>
          <a:off x="0" y="0"/>
          <a:ext cx="8964613" cy="6858000"/>
        </p:xfrm>
        <a:graphic>
          <a:graphicData uri="http://schemas.openxmlformats.org/drawingml/2006/table">
            <a:tbl>
              <a:tblPr/>
              <a:tblGrid>
                <a:gridCol w="2232025"/>
                <a:gridCol w="2243138"/>
                <a:gridCol w="2244725"/>
                <a:gridCol w="2244725"/>
              </a:tblGrid>
              <a:tr h="179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 - dezvoltarea infra</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structurii publice CD - proiecte de investiţii</a:t>
                      </a:r>
                      <a:r>
                        <a:rPr kumimoji="0" lang="en-US" sz="1800" b="1" i="0" u="none" strike="noStrike" cap="none" normalizeH="0" baseline="0" smtClean="0">
                          <a:ln>
                            <a:noFill/>
                          </a:ln>
                          <a:solidFill>
                            <a:schemeClr val="tx1"/>
                          </a:solidFill>
                          <a:effectLst/>
                          <a:latin typeface="Arial" charset="0"/>
                        </a:rPr>
                        <a:t> PI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 - </a:t>
                      </a:r>
                      <a:r>
                        <a:rPr kumimoji="0" lang="en-US" sz="1800" b="1" i="0" u="none" strike="noStrike" cap="none" normalizeH="0" baseline="0" smtClean="0">
                          <a:ln>
                            <a:noFill/>
                          </a:ln>
                          <a:solidFill>
                            <a:schemeClr val="tx1"/>
                          </a:solidFill>
                          <a:effectLst/>
                          <a:latin typeface="Arial" charset="0"/>
                        </a:rPr>
                        <a:t>c</a:t>
                      </a:r>
                      <a:r>
                        <a:rPr kumimoji="0" lang="ro-RO" sz="1800" b="1" i="0" u="none" strike="noStrike" cap="none" normalizeH="0" baseline="0" smtClean="0">
                          <a:ln>
                            <a:noFill/>
                          </a:ln>
                          <a:solidFill>
                            <a:schemeClr val="tx1"/>
                          </a:solidFill>
                          <a:effectLst/>
                          <a:latin typeface="Arial" charset="0"/>
                        </a:rPr>
                        <a:t>reşterea eficienţei şi a impactului activităţilor CDI - 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III -  finanţarea participării în programe internaţionale CDI</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IV – </a:t>
                      </a:r>
                      <a:r>
                        <a:rPr kumimoji="0" lang="en-US" sz="1800" b="1" i="0" u="none" strike="noStrike" cap="none" normalizeH="0" baseline="0" smtClean="0">
                          <a:ln>
                            <a:noFill/>
                          </a:ln>
                          <a:solidFill>
                            <a:schemeClr val="tx1"/>
                          </a:solidFill>
                          <a:effectLst/>
                          <a:latin typeface="Arial" charset="0"/>
                        </a:rPr>
                        <a:t>s</a:t>
                      </a:r>
                      <a:r>
                        <a:rPr kumimoji="0" lang="ro-RO" sz="1800" b="1" i="0" u="none" strike="noStrike" cap="none" normalizeH="0" baseline="0" smtClean="0">
                          <a:ln>
                            <a:noFill/>
                          </a:ln>
                          <a:solidFill>
                            <a:schemeClr val="tx1"/>
                          </a:solidFill>
                          <a:effectLst/>
                          <a:latin typeface="Arial" charset="0"/>
                        </a:rPr>
                        <a:t>usţi</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nerea reprezentării României în cadrul organismelor ST internaţionale-proiecte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Obiective specifice</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686300">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Îmbunătăţirea capacităţii de cercetare şi a capacităţii de a utiliza şi oferi servicii ştiinţifice şi tehnologice specializate pentru domenii de înaltă tehnologie</a:t>
                      </a:r>
                      <a:endParaRPr kumimoji="0" lang="en-US" sz="1800" b="1" i="0" u="none" strike="noStrike" cap="none" normalizeH="0" baseline="0" smtClean="0">
                        <a:ln>
                          <a:noFill/>
                        </a:ln>
                        <a:solidFill>
                          <a:schemeClr val="tx1"/>
                        </a:solidFill>
                        <a:effectLst/>
                        <a:latin typeface="Arial" charset="0"/>
                        <a:sym typeface="Symbol" pitchFamily="18" charset="2"/>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 Dezvoltarea infrastructurilor publice de informare şi documentare pentru cercetare</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Impactul proprietăţii intelectuale</a:t>
                      </a: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Organizarea şi participarea la conferinţe şi manifestări ştiinţifice şi expoziţionale cu tematică CDI.</a:t>
                      </a:r>
                      <a:endParaRPr kumimoji="0" lang="ro-RO" sz="1800" b="1" i="0" u="none" strike="noStrike" cap="none" normalizeH="0" baseline="0" smtClean="0">
                        <a:ln>
                          <a:noFill/>
                        </a:ln>
                        <a:solidFill>
                          <a:schemeClr val="tx1"/>
                        </a:solidFill>
                        <a:effectLst/>
                        <a:latin typeface="Arial" charset="0"/>
                        <a:sym typeface="Symbol" pitchFamily="18" charset="2"/>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a:t>
                      </a:r>
                      <a:r>
                        <a:rPr kumimoji="0" lang="ro-RO" sz="1800" b="1" i="0" u="none" strike="noStrike" cap="none" normalizeH="0" baseline="0" smtClean="0">
                          <a:ln>
                            <a:noFill/>
                          </a:ln>
                          <a:solidFill>
                            <a:schemeClr val="tx1"/>
                          </a:solidFill>
                          <a:effectLst/>
                          <a:latin typeface="Arial" charset="0"/>
                        </a:rPr>
                        <a:t>  Promovarea şi întărirea rolului ştiinţei în societate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69" name="Group 101"/>
          <p:cNvGraphicFramePr>
            <a:graphicFrameLocks noGrp="1"/>
          </p:cNvGraphicFramePr>
          <p:nvPr>
            <p:ph type="tbl" idx="1"/>
          </p:nvPr>
        </p:nvGraphicFramePr>
        <p:xfrm>
          <a:off x="0" y="0"/>
          <a:ext cx="9144000" cy="6858000"/>
        </p:xfrm>
        <a:graphic>
          <a:graphicData uri="http://schemas.openxmlformats.org/drawingml/2006/table">
            <a:tbl>
              <a:tblPr/>
              <a:tblGrid>
                <a:gridCol w="2286000"/>
                <a:gridCol w="2286000"/>
                <a:gridCol w="2286000"/>
                <a:gridCol w="2286000"/>
              </a:tblGrid>
              <a:tr h="1785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 - dezvoltarea infra</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structurii publice CD - proiecte de investiţii</a:t>
                      </a:r>
                      <a:r>
                        <a:rPr kumimoji="0" lang="en-US" sz="1800" b="1" i="0" u="none" strike="noStrike" cap="none" normalizeH="0" baseline="0" smtClean="0">
                          <a:ln>
                            <a:noFill/>
                          </a:ln>
                          <a:solidFill>
                            <a:schemeClr val="tx1"/>
                          </a:solidFill>
                          <a:effectLst/>
                          <a:latin typeface="Arial" charset="0"/>
                        </a:rPr>
                        <a:t> PI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 - </a:t>
                      </a:r>
                      <a:r>
                        <a:rPr kumimoji="0" lang="en-US" sz="1800" b="1" i="0" u="none" strike="noStrike" cap="none" normalizeH="0" baseline="0" smtClean="0">
                          <a:ln>
                            <a:noFill/>
                          </a:ln>
                          <a:solidFill>
                            <a:schemeClr val="tx1"/>
                          </a:solidFill>
                          <a:effectLst/>
                          <a:latin typeface="Arial" charset="0"/>
                        </a:rPr>
                        <a:t>c</a:t>
                      </a:r>
                      <a:r>
                        <a:rPr kumimoji="0" lang="ro-RO" sz="1800" b="1" i="0" u="none" strike="noStrike" cap="none" normalizeH="0" baseline="0" smtClean="0">
                          <a:ln>
                            <a:noFill/>
                          </a:ln>
                          <a:solidFill>
                            <a:schemeClr val="tx1"/>
                          </a:solidFill>
                          <a:effectLst/>
                          <a:latin typeface="Arial" charset="0"/>
                        </a:rPr>
                        <a:t>reşterea eficienţei şi a impactului activităţilor CDI - 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III -  finanţarea participării în programe internaţionale CDI</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IV – </a:t>
                      </a:r>
                      <a:r>
                        <a:rPr kumimoji="0" lang="en-US" sz="1800" b="1" i="0" u="none" strike="noStrike" cap="none" normalizeH="0" baseline="0" smtClean="0">
                          <a:ln>
                            <a:noFill/>
                          </a:ln>
                          <a:solidFill>
                            <a:schemeClr val="tx1"/>
                          </a:solidFill>
                          <a:effectLst/>
                          <a:latin typeface="Arial" charset="0"/>
                        </a:rPr>
                        <a:t>s</a:t>
                      </a:r>
                      <a:r>
                        <a:rPr kumimoji="0" lang="ro-RO" sz="1800" b="1" i="0" u="none" strike="noStrike" cap="none" normalizeH="0" baseline="0" smtClean="0">
                          <a:ln>
                            <a:noFill/>
                          </a:ln>
                          <a:solidFill>
                            <a:schemeClr val="tx1"/>
                          </a:solidFill>
                          <a:effectLst/>
                          <a:latin typeface="Arial" charset="0"/>
                        </a:rPr>
                        <a:t>usţi</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nerea reprezentării României în cadrul organismelor ST internaţionale-proiecte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7988">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Categorii de activităţi</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664075">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800" b="1" i="0" u="none" strike="noStrike" cap="none" normalizeH="0" baseline="0" smtClean="0">
                          <a:ln>
                            <a:noFill/>
                          </a:ln>
                          <a:solidFill>
                            <a:schemeClr val="tx1"/>
                          </a:solidFill>
                          <a:effectLst/>
                          <a:latin typeface="Arial" charset="0"/>
                        </a:rPr>
                        <a:t> Construcţie, dezvoltare instituţională şi excelenţă tehnologică: achiziţii de bunuri tangibile, bunuri intangibile, servicii </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800" b="1" i="0" u="none" strike="noStrike" cap="none" normalizeH="0" baseline="0" smtClean="0">
                          <a:ln>
                            <a:noFill/>
                          </a:ln>
                          <a:solidFill>
                            <a:schemeClr val="tx1"/>
                          </a:solidFill>
                          <a:effectLst/>
                          <a:latin typeface="Arial" charset="0"/>
                        </a:rPr>
                        <a:t> Activităţi suport: dezvoltarea cunoştinţelor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Excelenţă tehnologică: achiziţii de bunuri tangibile</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 achiziţii de bunuri intangibile </a:t>
                      </a: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Dezvoltarea cunoştinţelor: instruire şi consultanţă pentru inovare, drepturi de acces, asistenţă pentru protecţia drepturilor de proprietate intelectuală etc.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800" b="1" i="0" u="none" strike="noStrike" cap="none" normalizeH="0" baseline="0" smtClean="0">
                          <a:ln>
                            <a:noFill/>
                          </a:ln>
                          <a:solidFill>
                            <a:schemeClr val="tx1"/>
                          </a:solidFill>
                          <a:effectLst/>
                          <a:latin typeface="Arial" charset="0"/>
                        </a:rPr>
                        <a:t>S</a:t>
                      </a:r>
                      <a:r>
                        <a:rPr kumimoji="0" lang="ro-RO" sz="1800" b="1" i="0" u="none" strike="noStrike" cap="none" normalizeH="0" baseline="0" smtClean="0">
                          <a:ln>
                            <a:noFill/>
                          </a:ln>
                          <a:solidFill>
                            <a:schemeClr val="tx1"/>
                          </a:solidFill>
                          <a:effectLst/>
                          <a:latin typeface="Arial" charset="0"/>
                        </a:rPr>
                        <a:t>usţiner</a:t>
                      </a:r>
                      <a:r>
                        <a:rPr kumimoji="0" lang="en-US" sz="1800" b="1" i="0" u="none" strike="noStrike" cap="none" normalizeH="0" baseline="0" smtClean="0">
                          <a:ln>
                            <a:noFill/>
                          </a:ln>
                          <a:solidFill>
                            <a:schemeClr val="tx1"/>
                          </a:solidFill>
                          <a:effectLst/>
                          <a:latin typeface="Arial" charset="0"/>
                        </a:rPr>
                        <a:t>ea</a:t>
                      </a:r>
                      <a:r>
                        <a:rPr kumimoji="0" lang="ro-RO" sz="1800" b="1" i="0" u="none" strike="noStrike" cap="none" normalizeH="0" baseline="0" smtClean="0">
                          <a:ln>
                            <a:noFill/>
                          </a:ln>
                          <a:solidFill>
                            <a:schemeClr val="tx1"/>
                          </a:solidFill>
                          <a:effectLst/>
                          <a:latin typeface="Arial" charset="0"/>
                        </a:rPr>
                        <a:t> participării instituţiilor româneşti la Programul Cadru de Cercetare al UE pe perioada 2007-2013 - PC7 şi Euratom</a:t>
                      </a: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Cercetare-dezvoltare, inovare şi demonstrare: activităţi 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suport, de sprijinire a participării reprezentanţilor români la sesiunile de lucru şi la evenimentele planificate în cadrul organismelor internaţionale</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949" name="Group 53"/>
          <p:cNvGraphicFramePr>
            <a:graphicFrameLocks noGrp="1"/>
          </p:cNvGraphicFramePr>
          <p:nvPr>
            <p:ph idx="1"/>
          </p:nvPr>
        </p:nvGraphicFramePr>
        <p:xfrm>
          <a:off x="0" y="0"/>
          <a:ext cx="9144000" cy="6858000"/>
        </p:xfrm>
        <a:graphic>
          <a:graphicData uri="http://schemas.openxmlformats.org/drawingml/2006/table">
            <a:tbl>
              <a:tblPr/>
              <a:tblGrid>
                <a:gridCol w="2286000"/>
                <a:gridCol w="2287588"/>
                <a:gridCol w="2284412"/>
                <a:gridCol w="2286000"/>
              </a:tblGrid>
              <a:tr h="1765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 - dezvoltarea infra</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structurii publice CD - proiecte de investiţii</a:t>
                      </a:r>
                      <a:r>
                        <a:rPr kumimoji="0" lang="en-US" sz="1800" b="1" i="0" u="none" strike="noStrike" cap="none" normalizeH="0" baseline="0" smtClean="0">
                          <a:ln>
                            <a:noFill/>
                          </a:ln>
                          <a:solidFill>
                            <a:schemeClr val="tx1"/>
                          </a:solidFill>
                          <a:effectLst/>
                          <a:latin typeface="Arial" charset="0"/>
                        </a:rPr>
                        <a:t> PI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 - </a:t>
                      </a:r>
                      <a:r>
                        <a:rPr kumimoji="0" lang="en-US" sz="1800" b="1" i="0" u="none" strike="noStrike" cap="none" normalizeH="0" baseline="0" smtClean="0">
                          <a:ln>
                            <a:noFill/>
                          </a:ln>
                          <a:solidFill>
                            <a:schemeClr val="tx1"/>
                          </a:solidFill>
                          <a:effectLst/>
                          <a:latin typeface="Arial" charset="0"/>
                        </a:rPr>
                        <a:t>c</a:t>
                      </a:r>
                      <a:r>
                        <a:rPr kumimoji="0" lang="ro-RO" sz="1800" b="1" i="0" u="none" strike="noStrike" cap="none" normalizeH="0" baseline="0" smtClean="0">
                          <a:ln>
                            <a:noFill/>
                          </a:ln>
                          <a:solidFill>
                            <a:schemeClr val="tx1"/>
                          </a:solidFill>
                          <a:effectLst/>
                          <a:latin typeface="Arial" charset="0"/>
                        </a:rPr>
                        <a:t>reşterea eficienţei şi a impactului activităţilor CDI - 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III -  finanţarea participării în programe internaţionale CDI</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IV – </a:t>
                      </a:r>
                      <a:r>
                        <a:rPr kumimoji="0" lang="en-US" sz="1800" b="1" i="0" u="none" strike="noStrike" cap="none" normalizeH="0" baseline="0" smtClean="0">
                          <a:ln>
                            <a:noFill/>
                          </a:ln>
                          <a:solidFill>
                            <a:schemeClr val="tx1"/>
                          </a:solidFill>
                          <a:effectLst/>
                          <a:latin typeface="Arial" charset="0"/>
                        </a:rPr>
                        <a:t>s</a:t>
                      </a:r>
                      <a:r>
                        <a:rPr kumimoji="0" lang="ro-RO" sz="1800" b="1" i="0" u="none" strike="noStrike" cap="none" normalizeH="0" baseline="0" smtClean="0">
                          <a:ln>
                            <a:noFill/>
                          </a:ln>
                          <a:solidFill>
                            <a:schemeClr val="tx1"/>
                          </a:solidFill>
                          <a:effectLst/>
                          <a:latin typeface="Arial" charset="0"/>
                        </a:rPr>
                        <a:t>usţi</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nerea reprezentării României în cadrul organismelor ST internaţionale-proiecte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Categorii de activităţi</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7228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 Sprijin logistic: activităţi specifice conducerii de proiect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Diseminarea de informaţii: achiziţii de reţele de calculatoare, echipamente periferice, abonamente etc.</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Manifestări: mese rotunde, conferinţe</a:t>
                      </a: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Imagine: acţiuni promoţionale şi publicitate în favoarea ştiinţei etc.</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Sprijin logistic</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Construcţie, dez</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voltare instituţio</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nală şi excelenţă tehno</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logică: achi</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ziţii de bunuri tan</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gibile</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 achiziţii de bunuri intangibile</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 alte servicii etc.</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Evaluarea perfor</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manţelor: măsură</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tori, analize etc.</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Activităţi suport: parteneriat interna</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ţional</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 difuzia ino</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vării</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Sprijin logistic</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suport, de sprijinire a participării reprezentanţilor români la sesiunile de lucru şi la evenimentele planificate în cadrul organismelor internaţionale</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86" name="Group 146"/>
          <p:cNvGraphicFramePr>
            <a:graphicFrameLocks noGrp="1"/>
          </p:cNvGraphicFramePr>
          <p:nvPr>
            <p:ph type="tbl" idx="1"/>
          </p:nvPr>
        </p:nvGraphicFramePr>
        <p:xfrm>
          <a:off x="0" y="0"/>
          <a:ext cx="9144000" cy="6858000"/>
        </p:xfrm>
        <a:graphic>
          <a:graphicData uri="http://schemas.openxmlformats.org/drawingml/2006/table">
            <a:tbl>
              <a:tblPr/>
              <a:tblGrid>
                <a:gridCol w="2276475"/>
                <a:gridCol w="2289175"/>
                <a:gridCol w="2289175"/>
                <a:gridCol w="2289175"/>
              </a:tblGrid>
              <a:tr h="19685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 - dezvoltarea infra</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structurii publice CD - proiecte de investiţii</a:t>
                      </a:r>
                      <a:r>
                        <a:rPr kumimoji="0" lang="en-US" sz="1800" b="1" i="0" u="none" strike="noStrike" cap="none" normalizeH="0" baseline="0" smtClean="0">
                          <a:ln>
                            <a:noFill/>
                          </a:ln>
                          <a:solidFill>
                            <a:schemeClr val="tx1"/>
                          </a:solidFill>
                          <a:effectLst/>
                          <a:latin typeface="Arial" charset="0"/>
                        </a:rPr>
                        <a:t> PI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 - </a:t>
                      </a:r>
                      <a:r>
                        <a:rPr kumimoji="0" lang="en-US" sz="1800" b="1" i="0" u="none" strike="noStrike" cap="none" normalizeH="0" baseline="0" smtClean="0">
                          <a:ln>
                            <a:noFill/>
                          </a:ln>
                          <a:solidFill>
                            <a:schemeClr val="tx1"/>
                          </a:solidFill>
                          <a:effectLst/>
                          <a:latin typeface="Arial" charset="0"/>
                        </a:rPr>
                        <a:t>c</a:t>
                      </a:r>
                      <a:r>
                        <a:rPr kumimoji="0" lang="ro-RO" sz="1800" b="1" i="0" u="none" strike="noStrike" cap="none" normalizeH="0" baseline="0" smtClean="0">
                          <a:ln>
                            <a:noFill/>
                          </a:ln>
                          <a:solidFill>
                            <a:schemeClr val="tx1"/>
                          </a:solidFill>
                          <a:effectLst/>
                          <a:latin typeface="Arial" charset="0"/>
                        </a:rPr>
                        <a:t>reşterea eficienţei şi a impactului activităţilor CDI - 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III -  finanţarea participării în programe internaţionale CDI</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IV – </a:t>
                      </a:r>
                      <a:r>
                        <a:rPr kumimoji="0" lang="en-US" sz="1800" b="1" i="0" u="none" strike="noStrike" cap="none" normalizeH="0" baseline="0" smtClean="0">
                          <a:ln>
                            <a:noFill/>
                          </a:ln>
                          <a:solidFill>
                            <a:schemeClr val="tx1"/>
                          </a:solidFill>
                          <a:effectLst/>
                          <a:latin typeface="Arial" charset="0"/>
                        </a:rPr>
                        <a:t>s</a:t>
                      </a:r>
                      <a:r>
                        <a:rPr kumimoji="0" lang="ro-RO" sz="1800" b="1" i="0" u="none" strike="noStrike" cap="none" normalizeH="0" baseline="0" smtClean="0">
                          <a:ln>
                            <a:noFill/>
                          </a:ln>
                          <a:solidFill>
                            <a:schemeClr val="tx1"/>
                          </a:solidFill>
                          <a:effectLst/>
                          <a:latin typeface="Arial" charset="0"/>
                        </a:rPr>
                        <a:t>usţi</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nerea reprezentării României în cadrul organismelor ST internaţionale-proiecte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750">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Cheltuieli eligibile</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716213">
                <a:tc gridSpan="3">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cheltuielile directe (cheltuieli cu salariile, cheltuieli materiale, servicii), </a:t>
                      </a: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cheltuielile indirecte (maxim 20% din cheltuielile directe)</a:t>
                      </a:r>
                      <a:r>
                        <a:rPr kumimoji="0" lang="en-US" sz="1800" b="1" i="0" u="none" strike="noStrike" cap="none" normalizeH="0" baseline="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 cheltuielile  subcontractate (maxim 20% din valoarea proiectului, subcontractorii fiind diferiţi de partenerii din cadrul proiectului, şi numai în conformitate cu prevederile contractului şi cu acordul prealabil scris al Autorităţii contractante)</a:t>
                      </a: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800" b="1" i="0" u="none" strike="noStrike" cap="none" normalizeH="0" baseline="0" smtClean="0">
                          <a:ln>
                            <a:noFill/>
                          </a:ln>
                          <a:solidFill>
                            <a:schemeClr val="tx1"/>
                          </a:solidFill>
                          <a:effectLst/>
                          <a:latin typeface="Arial" charset="0"/>
                        </a:rPr>
                        <a:t>t</a:t>
                      </a:r>
                      <a:r>
                        <a:rPr kumimoji="0" lang="ro-RO" sz="1800" b="1" i="0" u="none" strike="noStrike" cap="none" normalizeH="0" baseline="0" smtClean="0">
                          <a:ln>
                            <a:noFill/>
                          </a:ln>
                          <a:solidFill>
                            <a:schemeClr val="tx1"/>
                          </a:solidFill>
                          <a:effectLst/>
                          <a:latin typeface="Arial" charset="0"/>
                        </a:rPr>
                        <a:t>ransport</a:t>
                      </a:r>
                      <a:r>
                        <a:rPr kumimoji="0" lang="en-US" sz="1800" b="1" i="0" u="none" strike="noStrike" cap="none" normalizeH="0" baseline="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 de subzistenţă</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338">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Durata proiectelor</a:t>
                      </a:r>
                      <a:r>
                        <a:rPr kumimoji="0" lang="en-US" sz="18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1346200">
                <a:tc gridSpan="2">
                  <a:txBody>
                    <a:bodyPr/>
                    <a:lstStyle/>
                    <a:p>
                      <a:pPr marL="0" marR="0" lvl="0" indent="0" algn="ctr"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maxim 24 de luni</a:t>
                      </a:r>
                      <a:r>
                        <a:rPr kumimoji="0" lang="en-US" sz="1800" b="1" i="0" u="none" strike="noStrike" cap="none" normalizeH="0" baseline="0" smtClean="0">
                          <a:ln>
                            <a:noFill/>
                          </a:ln>
                          <a:solidFill>
                            <a:schemeClr val="tx1"/>
                          </a:solidFill>
                          <a:effectLst/>
                          <a:latin typeface="Arial" charset="0"/>
                        </a:rPr>
                        <a:t> </a:t>
                      </a:r>
                      <a:endParaRPr kumimoji="0" lang="ro-RO" sz="1800" b="1" i="0" u="none" strike="noStrike" cap="none" normalizeH="0" baseline="0" smtClean="0">
                        <a:ln>
                          <a:noFill/>
                        </a:ln>
                        <a:solidFill>
                          <a:schemeClr val="tx1"/>
                        </a:solidFill>
                        <a:effectLst/>
                        <a:latin typeface="Arial" charset="0"/>
                        <a:sym typeface="Symbol" pitchFamily="18"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conform proiectului internaţional câştigat</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maxim 7 zile/reuniune</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type="body" idx="1"/>
          </p:nvPr>
        </p:nvSpPr>
        <p:spPr>
          <a:xfrm>
            <a:off x="0" y="0"/>
            <a:ext cx="9144000" cy="6858000"/>
          </a:xfrm>
        </p:spPr>
        <p:txBody>
          <a:bodyPr/>
          <a:lstStyle/>
          <a:p>
            <a:r>
              <a:rPr lang="ro-RO" b="1">
                <a:hlinkClick r:id="rId2" action="ppaction://hlinksldjump"/>
              </a:rPr>
              <a:t>Condiţii privind ajutorul de stat pentru cercetare-dezvoltare</a:t>
            </a:r>
            <a:endParaRPr lang="en-US" b="1"/>
          </a:p>
          <a:p>
            <a:r>
              <a:rPr lang="ro-RO" b="1">
                <a:hlinkClick r:id="rId3" action="ppaction://hlinksldjump"/>
              </a:rPr>
              <a:t>Structura unei propuneri de proiect</a:t>
            </a:r>
            <a:endParaRPr lang="en-US" b="1"/>
          </a:p>
          <a:p>
            <a:r>
              <a:rPr lang="ro-RO" b="1">
                <a:hlinkClick r:id="rId4" action="ppaction://hlinksldjump"/>
              </a:rPr>
              <a:t>Documente însoţitoare</a:t>
            </a:r>
            <a:endParaRPr lang="en-US" b="1"/>
          </a:p>
          <a:p>
            <a:r>
              <a:rPr lang="ro-RO" b="1">
                <a:hlinkClick r:id="rId5" action="ppaction://hlinksldjump"/>
              </a:rPr>
              <a:t>Formularele de ofertare pentru</a:t>
            </a:r>
            <a:r>
              <a:rPr lang="en-US" b="1"/>
              <a:t/>
            </a:r>
            <a:br>
              <a:rPr lang="en-US" b="1"/>
            </a:br>
            <a:r>
              <a:rPr lang="ro-RO" b="1"/>
              <a:t>Modulul I – proiecte de investiţii</a:t>
            </a:r>
            <a:r>
              <a:rPr lang="en-US" b="1"/>
              <a:t>,</a:t>
            </a:r>
            <a:r>
              <a:rPr lang="ro-RO" b="1"/>
              <a:t> Modulele II şi IV – proiecte suport</a:t>
            </a:r>
            <a:endParaRPr lang="en-US" b="1"/>
          </a:p>
          <a:p>
            <a:pPr lvl="1">
              <a:buFontTx/>
              <a:buNone/>
            </a:pPr>
            <a:r>
              <a:rPr lang="ro-RO" b="1"/>
              <a:t>Formularele A</a:t>
            </a:r>
          </a:p>
          <a:p>
            <a:pPr lvl="1">
              <a:buFontTx/>
              <a:buNone/>
            </a:pPr>
            <a:r>
              <a:rPr lang="ro-RO" b="1"/>
              <a:t>Formularul B (în limbile română şi engleză).</a:t>
            </a:r>
            <a:endParaRPr lang="en-US" b="1"/>
          </a:p>
          <a:p>
            <a:r>
              <a:rPr lang="ro-RO" b="1">
                <a:hlinkClick r:id="rId6" action="ppaction://hlinksldjump"/>
              </a:rPr>
              <a:t>Formularele de ofertare pentru</a:t>
            </a:r>
            <a:r>
              <a:rPr lang="en-US" b="1">
                <a:hlinkClick r:id="rId6" action="ppaction://hlinksldjump"/>
              </a:rPr>
              <a:t> </a:t>
            </a:r>
            <a:r>
              <a:rPr lang="ro-RO" b="1">
                <a:hlinkClick r:id="rId6" action="ppaction://hlinksldjump"/>
              </a:rPr>
              <a:t>Modulul III </a:t>
            </a:r>
            <a:r>
              <a:rPr lang="ro-RO" b="1"/>
              <a:t>- proiecte câştigate în cadrul programelor CDI internaţionale</a:t>
            </a:r>
            <a:endParaRPr lang="en-US" b="1"/>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994" name="Group 50"/>
          <p:cNvGraphicFramePr>
            <a:graphicFrameLocks noGrp="1"/>
          </p:cNvGraphicFramePr>
          <p:nvPr>
            <p:ph idx="1"/>
          </p:nvPr>
        </p:nvGraphicFramePr>
        <p:xfrm>
          <a:off x="0" y="0"/>
          <a:ext cx="9144000" cy="6858000"/>
        </p:xfrm>
        <a:graphic>
          <a:graphicData uri="http://schemas.openxmlformats.org/drawingml/2006/table">
            <a:tbl>
              <a:tblPr/>
              <a:tblGrid>
                <a:gridCol w="2276475"/>
                <a:gridCol w="2289175"/>
                <a:gridCol w="2289175"/>
                <a:gridCol w="2289175"/>
              </a:tblGrid>
              <a:tr h="1919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 - dezvoltarea infra</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structurii publice CD - proiecte de investiţii</a:t>
                      </a:r>
                      <a:r>
                        <a:rPr kumimoji="0" lang="en-US" sz="1800" b="1" i="0" u="none" strike="noStrike" cap="none" normalizeH="0" baseline="0" smtClean="0">
                          <a:ln>
                            <a:noFill/>
                          </a:ln>
                          <a:solidFill>
                            <a:schemeClr val="tx1"/>
                          </a:solidFill>
                          <a:effectLst/>
                          <a:latin typeface="Arial" charset="0"/>
                        </a:rPr>
                        <a:t> PI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 - </a:t>
                      </a:r>
                      <a:r>
                        <a:rPr kumimoji="0" lang="en-US" sz="1800" b="1" i="0" u="none" strike="noStrike" cap="none" normalizeH="0" baseline="0" smtClean="0">
                          <a:ln>
                            <a:noFill/>
                          </a:ln>
                          <a:solidFill>
                            <a:schemeClr val="tx1"/>
                          </a:solidFill>
                          <a:effectLst/>
                          <a:latin typeface="Arial" charset="0"/>
                        </a:rPr>
                        <a:t>c</a:t>
                      </a:r>
                      <a:r>
                        <a:rPr kumimoji="0" lang="ro-RO" sz="1800" b="1" i="0" u="none" strike="noStrike" cap="none" normalizeH="0" baseline="0" smtClean="0">
                          <a:ln>
                            <a:noFill/>
                          </a:ln>
                          <a:solidFill>
                            <a:schemeClr val="tx1"/>
                          </a:solidFill>
                          <a:effectLst/>
                          <a:latin typeface="Arial" charset="0"/>
                        </a:rPr>
                        <a:t>reşterea eficienţei şi a impactului activităţilor CDI - 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III -  finanţarea participării în programe internaţionale CDI</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Modulul IV – </a:t>
                      </a:r>
                      <a:r>
                        <a:rPr kumimoji="0" lang="en-US" sz="1800" b="1" i="0" u="none" strike="noStrike" cap="none" normalizeH="0" baseline="0" smtClean="0">
                          <a:ln>
                            <a:noFill/>
                          </a:ln>
                          <a:solidFill>
                            <a:schemeClr val="tx1"/>
                          </a:solidFill>
                          <a:effectLst/>
                          <a:latin typeface="Arial" charset="0"/>
                        </a:rPr>
                        <a:t>s</a:t>
                      </a:r>
                      <a:r>
                        <a:rPr kumimoji="0" lang="ro-RO" sz="1800" b="1" i="0" u="none" strike="noStrike" cap="none" normalizeH="0" baseline="0" smtClean="0">
                          <a:ln>
                            <a:noFill/>
                          </a:ln>
                          <a:solidFill>
                            <a:schemeClr val="tx1"/>
                          </a:solidFill>
                          <a:effectLst/>
                          <a:latin typeface="Arial" charset="0"/>
                        </a:rPr>
                        <a:t>usţi</a:t>
                      </a:r>
                      <a:r>
                        <a:rPr kumimoji="0" lang="en-US" sz="1800" b="1" i="0" u="none" strike="noStrike" cap="none" normalizeH="0" baseline="0" smtClean="0">
                          <a:ln>
                            <a:noFill/>
                          </a:ln>
                          <a:solidFill>
                            <a:schemeClr val="tx1"/>
                          </a:solidFill>
                          <a:effectLst/>
                          <a:latin typeface="Arial" charset="0"/>
                        </a:rPr>
                        <a:t>-</a:t>
                      </a:r>
                      <a:r>
                        <a:rPr kumimoji="0" lang="ro-RO" sz="1800" b="1" i="0" u="none" strike="noStrike" cap="none" normalizeH="0" baseline="0" smtClean="0">
                          <a:ln>
                            <a:noFill/>
                          </a:ln>
                          <a:solidFill>
                            <a:schemeClr val="tx1"/>
                          </a:solidFill>
                          <a:effectLst/>
                          <a:latin typeface="Arial" charset="0"/>
                        </a:rPr>
                        <a:t>nerea reprezentării României în cadrul organismelor ST internaţionale-proiecte suport</a:t>
                      </a:r>
                      <a:r>
                        <a:rPr kumimoji="0" lang="en-US" sz="1800" b="1" i="0" u="none" strike="noStrike" cap="none" normalizeH="0" baseline="0" smtClean="0">
                          <a:ln>
                            <a:noFill/>
                          </a:ln>
                          <a:solidFill>
                            <a:schemeClr val="tx1"/>
                          </a:solidFill>
                          <a:effectLst/>
                          <a:latin typeface="Arial" charset="0"/>
                        </a:rPr>
                        <a:t> PS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4813">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Valoarea finanţării publice</a:t>
                      </a:r>
                      <a:r>
                        <a:rPr kumimoji="0" lang="en-US" sz="18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533900">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maxim 2.000.000 lei</a:t>
                      </a:r>
                      <a:r>
                        <a:rPr kumimoji="0" lang="en-US" sz="18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 i. maxim 100.000 lei,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sym typeface="Symbol" pitchFamily="18" charset="2"/>
                        </a:rPr>
                        <a:t>ii. maxim 600.000 lei în cazul studiilor prospective S</a:t>
                      </a:r>
                      <a:r>
                        <a:rPr kumimoji="0" lang="en-US" sz="1800" b="1" i="0" u="none" strike="noStrike" cap="none" normalizeH="0" baseline="0" smtClean="0">
                          <a:ln>
                            <a:noFill/>
                          </a:ln>
                          <a:solidFill>
                            <a:schemeClr val="tx1"/>
                          </a:solidFill>
                          <a:effectLst/>
                          <a:latin typeface="Arial" charset="0"/>
                          <a:sym typeface="Symbol" pitchFamily="18" charset="2"/>
                        </a:rPr>
                        <a:t>T </a:t>
                      </a:r>
                      <a:endParaRPr kumimoji="0" lang="ro-RO" sz="1800" b="1" i="0" u="none" strike="noStrike" cap="none" normalizeH="0" baseline="0" smtClean="0">
                        <a:ln>
                          <a:noFill/>
                        </a:ln>
                        <a:solidFill>
                          <a:schemeClr val="tx1"/>
                        </a:solidFill>
                        <a:effectLst/>
                        <a:latin typeface="Arial" charset="0"/>
                        <a:sym typeface="Symbol" pitchFamily="18"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acoperi</a:t>
                      </a:r>
                      <a:r>
                        <a:rPr kumimoji="0" lang="en-US" sz="1800" b="1" i="0" u="none" strike="noStrike" cap="none" normalizeH="0" baseline="0" smtClean="0">
                          <a:ln>
                            <a:noFill/>
                          </a:ln>
                          <a:solidFill>
                            <a:schemeClr val="tx1"/>
                          </a:solidFill>
                          <a:effectLst/>
                          <a:latin typeface="Arial" charset="0"/>
                        </a:rPr>
                        <a:t>rea</a:t>
                      </a:r>
                      <a:r>
                        <a:rPr kumimoji="0" lang="ro-RO" sz="1800" b="1" i="0" u="none" strike="noStrike" cap="none" normalizeH="0" baseline="0" smtClean="0">
                          <a:ln>
                            <a:noFill/>
                          </a:ln>
                          <a:solidFill>
                            <a:schemeClr val="tx1"/>
                          </a:solidFill>
                          <a:effectLst/>
                          <a:latin typeface="Arial" charset="0"/>
                        </a:rPr>
                        <a:t> la nivel maxim </a:t>
                      </a:r>
                      <a:r>
                        <a:rPr kumimoji="0" lang="en-US" sz="1800" b="1" i="0" u="none" strike="noStrike" cap="none" normalizeH="0" baseline="0" smtClean="0">
                          <a:ln>
                            <a:noFill/>
                          </a:ln>
                          <a:solidFill>
                            <a:schemeClr val="tx1"/>
                          </a:solidFill>
                          <a:effectLst/>
                          <a:latin typeface="Arial" charset="0"/>
                        </a:rPr>
                        <a:t>a </a:t>
                      </a:r>
                      <a:r>
                        <a:rPr kumimoji="0" lang="ro-RO" sz="1800" b="1" i="0" u="none" strike="noStrike" cap="none" normalizeH="0" baseline="0" smtClean="0">
                          <a:ln>
                            <a:noFill/>
                          </a:ln>
                          <a:solidFill>
                            <a:schemeClr val="tx1"/>
                          </a:solidFill>
                          <a:effectLst/>
                          <a:latin typeface="Arial" charset="0"/>
                        </a:rPr>
                        <a:t>cot</a:t>
                      </a:r>
                      <a:r>
                        <a:rPr kumimoji="0" lang="en-US" sz="1800" b="1" i="0" u="none" strike="noStrike" cap="none" normalizeH="0" baseline="0" smtClean="0">
                          <a:ln>
                            <a:noFill/>
                          </a:ln>
                          <a:solidFill>
                            <a:schemeClr val="tx1"/>
                          </a:solidFill>
                          <a:effectLst/>
                          <a:latin typeface="Arial" charset="0"/>
                        </a:rPr>
                        <a:t>ei</a:t>
                      </a:r>
                      <a:r>
                        <a:rPr kumimoji="0" lang="ro-RO" sz="1800" b="1" i="0" u="none" strike="noStrike" cap="none" normalizeH="0" baseline="0" smtClean="0">
                          <a:ln>
                            <a:noFill/>
                          </a:ln>
                          <a:solidFill>
                            <a:schemeClr val="tx1"/>
                          </a:solidFill>
                          <a:effectLst/>
                          <a:latin typeface="Arial" charset="0"/>
                        </a:rPr>
                        <a:t> de participare care revine partenerilor români</a:t>
                      </a:r>
                      <a:r>
                        <a:rPr kumimoji="0" lang="en-US" sz="1800" b="1" i="0" u="none" strike="noStrike" cap="none" normalizeH="0" baseline="0" smtClean="0">
                          <a:ln>
                            <a:noFill/>
                          </a:ln>
                          <a:solidFill>
                            <a:schemeClr val="tx1"/>
                          </a:solidFill>
                          <a:effectLst/>
                          <a:latin typeface="Arial" charset="0"/>
                        </a:rPr>
                        <a:t> (</a:t>
                      </a:r>
                      <a:r>
                        <a:rPr kumimoji="0" lang="ro-RO" sz="1800" b="1" i="0" u="none" strike="noStrike" cap="none" normalizeH="0" baseline="0" smtClean="0">
                          <a:ln>
                            <a:noFill/>
                          </a:ln>
                          <a:solidFill>
                            <a:schemeClr val="tx1"/>
                          </a:solidFill>
                          <a:effectLst/>
                          <a:latin typeface="Arial" charset="0"/>
                        </a:rPr>
                        <a:t>reglementăril</a:t>
                      </a:r>
                      <a:r>
                        <a:rPr kumimoji="0" lang="en-US" sz="1800" b="1" i="0" u="none" strike="noStrike" cap="none" normalizeH="0" baseline="0" smtClean="0">
                          <a:ln>
                            <a:noFill/>
                          </a:ln>
                          <a:solidFill>
                            <a:schemeClr val="tx1"/>
                          </a:solidFill>
                          <a:effectLst/>
                          <a:latin typeface="Arial" charset="0"/>
                        </a:rPr>
                        <a:t>e</a:t>
                      </a:r>
                      <a:r>
                        <a:rPr kumimoji="0" lang="ro-RO" sz="1800" b="1" i="0" u="none" strike="noStrike" cap="none" normalizeH="0" baseline="0" smtClean="0">
                          <a:ln>
                            <a:noFill/>
                          </a:ln>
                          <a:solidFill>
                            <a:schemeClr val="tx1"/>
                          </a:solidFill>
                          <a:effectLst/>
                          <a:latin typeface="Arial" charset="0"/>
                        </a:rPr>
                        <a:t> specifice ajutorului de stat pentru CDI, prevăzute prin Regulamentul EC nr. 323/2006</a:t>
                      </a:r>
                      <a:r>
                        <a:rPr kumimoji="0" lang="en-US" sz="1800" b="1" i="0" u="none" strike="noStrike" cap="none" normalizeH="0" baseline="0" smtClean="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1800" b="1" i="0" u="none" strike="noStrike" cap="none" normalizeH="0" baseline="0" smtClean="0">
                          <a:ln>
                            <a:noFill/>
                          </a:ln>
                          <a:solidFill>
                            <a:schemeClr val="tx1"/>
                          </a:solidFill>
                          <a:effectLst/>
                          <a:latin typeface="Arial" charset="0"/>
                        </a:rPr>
                        <a:t>Anexa 4 -  Schema de aplicare a ajutorului de stat</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0" y="1700213"/>
            <a:ext cx="9144000" cy="4968875"/>
          </a:xfrm>
        </p:spPr>
        <p:txBody>
          <a:bodyPr/>
          <a:lstStyle/>
          <a:p>
            <a:r>
              <a:rPr lang="ro-RO" sz="2800" b="1"/>
              <a:t>Legea nr. 143/1999 privind ajutorul de stat, cu modificările şi completările ulterioare,</a:t>
            </a:r>
          </a:p>
          <a:p>
            <a:r>
              <a:rPr lang="ro-RO" sz="2800" b="1"/>
              <a:t>Ordonanţa de urgenţă a Guvernului 117 /2006 privind procedurile naţionale în domeniul ajutorului de stat;</a:t>
            </a:r>
          </a:p>
          <a:p>
            <a:r>
              <a:rPr lang="ro-RO" sz="2800" b="1"/>
              <a:t>Regulamentul CE privind ajutorul de stat pentru CDI nr. 323 din decembrie 2006 – </a:t>
            </a:r>
            <a:r>
              <a:rPr lang="en-US" sz="2800" b="1"/>
              <a:t>“Community framework for state aid for research and development and innovation”.</a:t>
            </a:r>
          </a:p>
        </p:txBody>
      </p:sp>
      <p:sp>
        <p:nvSpPr>
          <p:cNvPr id="14340" name="Rectangle 4"/>
          <p:cNvSpPr>
            <a:spLocks noGrp="1" noChangeArrowheads="1"/>
          </p:cNvSpPr>
          <p:nvPr>
            <p:ph type="title"/>
          </p:nvPr>
        </p:nvSpPr>
        <p:spPr>
          <a:xfrm>
            <a:off x="0" y="0"/>
            <a:ext cx="9144000" cy="1282700"/>
          </a:xfrm>
          <a:noFill/>
          <a:ln/>
        </p:spPr>
        <p:txBody>
          <a:bodyPr/>
          <a:lstStyle/>
          <a:p>
            <a:pPr marL="838200" indent="-838200"/>
            <a:r>
              <a:rPr lang="ro-RO" sz="4000" b="1"/>
              <a:t>Condiţii privind ajutorul de stat pentru cercetare-dezvoltare</a:t>
            </a:r>
            <a:endParaRPr lang="en-US" sz="4000" b="1"/>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a:off x="0" y="0"/>
            <a:ext cx="9144000" cy="993775"/>
          </a:xfrm>
        </p:spPr>
        <p:txBody>
          <a:bodyPr/>
          <a:lstStyle/>
          <a:p>
            <a:pPr marL="838200" indent="-838200"/>
            <a:r>
              <a:rPr lang="ro-RO" sz="4000" b="1"/>
              <a:t>Condiţii privind ajutorul de stat pentru cercetare-dezvoltare</a:t>
            </a:r>
            <a:endParaRPr lang="en-US" sz="4000" b="1"/>
          </a:p>
        </p:txBody>
      </p:sp>
      <p:sp>
        <p:nvSpPr>
          <p:cNvPr id="12370" name="Text Box 82"/>
          <p:cNvSpPr txBox="1">
            <a:spLocks noChangeArrowheads="1"/>
          </p:cNvSpPr>
          <p:nvPr/>
        </p:nvSpPr>
        <p:spPr bwMode="auto">
          <a:xfrm>
            <a:off x="0" y="1700213"/>
            <a:ext cx="9144000" cy="3081337"/>
          </a:xfrm>
          <a:prstGeom prst="rect">
            <a:avLst/>
          </a:prstGeom>
          <a:noFill/>
          <a:ln w="9525">
            <a:noFill/>
            <a:miter lim="800000"/>
            <a:headEnd/>
            <a:tailEnd/>
          </a:ln>
          <a:effectLst/>
        </p:spPr>
        <p:txBody>
          <a:bodyPr>
            <a:spAutoFit/>
          </a:bodyPr>
          <a:lstStyle/>
          <a:p>
            <a:pPr>
              <a:spcBef>
                <a:spcPct val="50000"/>
              </a:spcBef>
            </a:pPr>
            <a:r>
              <a:rPr lang="ro-RO" sz="2800" b="1" u="sng"/>
              <a:t>Anexa 4 -  Schema de aplicare a ajutorului de stat</a:t>
            </a:r>
            <a:r>
              <a:rPr lang="en-US" sz="2800" b="1"/>
              <a:t> </a:t>
            </a:r>
            <a:br>
              <a:rPr lang="en-US" sz="2800" b="1"/>
            </a:br>
            <a:r>
              <a:rPr lang="ro-RO" sz="2800" b="1"/>
              <a:t>În principiu, finanţarea activităţilor fără scop lucrativ nu se consideră ajutor de stat.</a:t>
            </a:r>
            <a:r>
              <a:rPr lang="en-US" sz="2800" b="1"/>
              <a:t> </a:t>
            </a:r>
            <a:r>
              <a:rPr lang="ro-RO" sz="2800" b="1"/>
              <a:t>Pentru activităţile cu scop lucrativ, în conformitate cu prevederile legale, schema de ajutor de stat se va prelua din reglementările Consiliului Europei, conform tabelului următor</a:t>
            </a:r>
            <a:r>
              <a:rPr lang="en-US" sz="2800" b="1"/>
              <a:t> </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5040" name="Group 48"/>
          <p:cNvGraphicFramePr>
            <a:graphicFrameLocks noGrp="1"/>
          </p:cNvGraphicFramePr>
          <p:nvPr>
            <p:ph idx="1"/>
          </p:nvPr>
        </p:nvGraphicFramePr>
        <p:xfrm>
          <a:off x="0" y="0"/>
          <a:ext cx="9144000" cy="6708775"/>
        </p:xfrm>
        <a:graphic>
          <a:graphicData uri="http://schemas.openxmlformats.org/drawingml/2006/table">
            <a:tbl>
              <a:tblPr/>
              <a:tblGrid>
                <a:gridCol w="5211763"/>
                <a:gridCol w="1200150"/>
                <a:gridCol w="1441450"/>
                <a:gridCol w="1290637"/>
              </a:tblGrid>
              <a:tr h="541338">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Activitatea</a:t>
                      </a:r>
                      <a:r>
                        <a:rPr kumimoji="0" lang="en-US" sz="2000" b="1" i="0" u="none" strike="noStrike" cap="none" normalizeH="0" baseline="0" smtClean="0">
                          <a:ln>
                            <a:noFill/>
                          </a:ln>
                          <a:solidFill>
                            <a:schemeClr val="tx1"/>
                          </a:solidFill>
                          <a:effectLst/>
                          <a:latin typeface="Arial" charset="0"/>
                        </a:rPr>
                        <a:t>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Pondere finanţare publică</a:t>
                      </a:r>
                      <a:r>
                        <a:rPr kumimoji="0" lang="en-US" sz="2000" b="1" i="0" u="none" strike="noStrike" cap="none" normalizeH="0" baseline="0" smtClean="0">
                          <a:ln>
                            <a:noFill/>
                          </a:ln>
                          <a:solidFill>
                            <a:schemeClr val="tx1"/>
                          </a:solidFill>
                          <a:effectLst/>
                          <a:latin typeface="Arial" charset="0"/>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788988">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Întreprinderi mici</a:t>
                      </a:r>
                      <a:r>
                        <a:rPr kumimoji="0" lang="en-US" sz="2000" b="1" i="0" u="none" strike="noStrike" cap="none" normalizeH="0" baseline="0" smtClean="0">
                          <a:ln>
                            <a:noFill/>
                          </a:ln>
                          <a:solidFill>
                            <a:schemeClr val="tx1"/>
                          </a:solidFill>
                          <a:effectLst/>
                          <a:latin typeface="Arial" charset="0"/>
                        </a:rPr>
                        <a: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Întreprinderi mijlocii</a:t>
                      </a:r>
                      <a:endParaRPr kumimoji="0" lang="en-US" sz="2000" b="1"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Întreprinderi mari</a:t>
                      </a:r>
                      <a:endParaRPr kumimoji="0" lang="en-US" sz="2000" b="1"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45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Cercetare fundamentală</a:t>
                      </a:r>
                      <a:r>
                        <a:rPr kumimoji="0" lang="en-US" sz="20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100 %</a:t>
                      </a:r>
                      <a:r>
                        <a:rPr kumimoji="0" lang="en-US" sz="2000" b="1" i="0" u="none" strike="noStrike" cap="none" normalizeH="0" baseline="0" smtClean="0">
                          <a:ln>
                            <a:noFill/>
                          </a:ln>
                          <a:solidFill>
                            <a:schemeClr val="tx1"/>
                          </a:solidFill>
                          <a:effectLst/>
                          <a:latin typeface="Arial" charset="0"/>
                        </a:rPr>
                        <a: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100 %</a:t>
                      </a:r>
                      <a:r>
                        <a:rPr kumimoji="0" lang="en-US" sz="2000" b="1" i="0" u="none" strike="noStrike" cap="none" normalizeH="0" baseline="0" smtClean="0">
                          <a:ln>
                            <a:noFill/>
                          </a:ln>
                          <a:solidFill>
                            <a:schemeClr val="tx1"/>
                          </a:solidFill>
                          <a:effectLst/>
                          <a:latin typeface="Arial" charset="0"/>
                        </a:rPr>
                        <a: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100 %</a:t>
                      </a:r>
                      <a:r>
                        <a:rPr kumimoji="0" lang="en-US" sz="2000" b="1" i="0" u="none" strike="noStrike" cap="none" normalizeH="0" baseline="0" smtClean="0">
                          <a:ln>
                            <a:noFill/>
                          </a:ln>
                          <a:solidFill>
                            <a:schemeClr val="tx1"/>
                          </a:solidFill>
                          <a:effectLst/>
                          <a:latin typeface="Arial" charset="0"/>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1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Cercet</a:t>
                      </a:r>
                      <a:r>
                        <a:rPr kumimoji="0" lang="pt-BR" sz="2000" b="1" i="0" u="none" strike="noStrike" cap="none" normalizeH="0" baseline="0" smtClean="0">
                          <a:ln>
                            <a:noFill/>
                          </a:ln>
                          <a:solidFill>
                            <a:schemeClr val="tx1"/>
                          </a:solidFill>
                          <a:effectLst/>
                          <a:latin typeface="Arial" charset="0"/>
                        </a:rPr>
                        <a:t>are la nivel industrial </a:t>
                      </a:r>
                      <a:endParaRPr kumimoji="0" lang="en-US" sz="20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70 %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60 %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50 %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7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rPr>
                        <a:t>Cercetare la nivel industrial care cuprinde: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rPr>
                        <a:t>   - colaborare între beneficiari</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rPr>
                        <a:t>  - colaborarea unui beneficiar cu o organizaţie de cercetare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rPr>
                        <a:t>  - diseminarea rezultatelor</a:t>
                      </a:r>
                      <a:r>
                        <a:rPr kumimoji="0" lang="en-US" sz="20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80 %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75 %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65 %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61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rPr>
                        <a:t>Dezvoltare tehnologică </a:t>
                      </a:r>
                      <a:endParaRPr kumimoji="0" lang="en-US" sz="20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45 %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35 %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25 %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22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Dezvoltare tecnologica, care cuprinde: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smtClean="0">
                          <a:ln>
                            <a:noFill/>
                          </a:ln>
                          <a:solidFill>
                            <a:schemeClr val="tx1"/>
                          </a:solidFill>
                          <a:effectLst/>
                          <a:latin typeface="Arial" charset="0"/>
                        </a:rPr>
                        <a:t>- colaborări între beneficiari</a:t>
                      </a:r>
                      <a:endParaRPr kumimoji="0" lang="pt-BR" sz="20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pt-BR" sz="2000" b="1" i="0" u="none" strike="noStrike" cap="none" normalizeH="0" baseline="0" smtClean="0">
                          <a:ln>
                            <a:noFill/>
                          </a:ln>
                          <a:solidFill>
                            <a:schemeClr val="tx1"/>
                          </a:solidFill>
                          <a:effectLst/>
                          <a:latin typeface="Arial" charset="0"/>
                        </a:rPr>
                        <a:t>- colaborarea unui beneficiar cu o organizaţie de cercetare</a:t>
                      </a:r>
                      <a:r>
                        <a:rPr kumimoji="0" lang="en-US" sz="20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60 %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50 %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40 %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0"/>
            <a:ext cx="9144000" cy="692150"/>
          </a:xfrm>
        </p:spPr>
        <p:txBody>
          <a:bodyPr/>
          <a:lstStyle/>
          <a:p>
            <a:r>
              <a:rPr lang="ro-RO" sz="4000" b="1"/>
              <a:t>Structura unei propuneri de proiect</a:t>
            </a:r>
            <a:r>
              <a:rPr lang="en-US" sz="1200"/>
              <a:t> </a:t>
            </a:r>
          </a:p>
        </p:txBody>
      </p:sp>
      <p:sp>
        <p:nvSpPr>
          <p:cNvPr id="26627" name="Rectangle 3"/>
          <p:cNvSpPr>
            <a:spLocks noGrp="1" noChangeArrowheads="1"/>
          </p:cNvSpPr>
          <p:nvPr>
            <p:ph type="body" idx="1"/>
          </p:nvPr>
        </p:nvSpPr>
        <p:spPr>
          <a:xfrm>
            <a:off x="0" y="836613"/>
            <a:ext cx="9144000" cy="6021387"/>
          </a:xfrm>
        </p:spPr>
        <p:txBody>
          <a:bodyPr/>
          <a:lstStyle/>
          <a:p>
            <a:pPr>
              <a:lnSpc>
                <a:spcPct val="90000"/>
              </a:lnSpc>
            </a:pPr>
            <a:r>
              <a:rPr lang="en-US" sz="2000" b="1"/>
              <a:t>P</a:t>
            </a:r>
            <a:r>
              <a:rPr lang="ro-RO" sz="2000" b="1"/>
              <a:t>articipanţii trebuie să respecte obiectivele  programului şi respectiv, ale modulului la care se depune propunerea de proiect.</a:t>
            </a:r>
          </a:p>
          <a:p>
            <a:pPr>
              <a:lnSpc>
                <a:spcPct val="90000"/>
              </a:lnSpc>
            </a:pPr>
            <a:r>
              <a:rPr lang="ro-RO" sz="2000" b="1"/>
              <a:t>În cadrul unei propuneri de proiect sunt incluse următoarele două categorii de documente:</a:t>
            </a:r>
          </a:p>
          <a:p>
            <a:pPr lvl="2">
              <a:lnSpc>
                <a:spcPct val="90000"/>
              </a:lnSpc>
              <a:buFontTx/>
              <a:buNone/>
            </a:pPr>
            <a:r>
              <a:rPr lang="ro-RO" sz="2000" b="1"/>
              <a:t>● Documente însoţitoare. </a:t>
            </a:r>
          </a:p>
          <a:p>
            <a:pPr lvl="2">
              <a:lnSpc>
                <a:spcPct val="90000"/>
              </a:lnSpc>
              <a:buFontTx/>
              <a:buNone/>
            </a:pPr>
            <a:r>
              <a:rPr lang="ro-RO" sz="2000" b="1"/>
              <a:t>● Formulare de ofertare.</a:t>
            </a:r>
          </a:p>
          <a:p>
            <a:pPr>
              <a:lnSpc>
                <a:spcPct val="90000"/>
              </a:lnSpc>
            </a:pPr>
            <a:r>
              <a:rPr lang="ro-RO" sz="2000" b="1"/>
              <a:t>Propunerea de proiect trebuie depuse de ofertanţi sau de o persoană împuternicită a acestora, conform cerinţelor fiecărui document în parte.</a:t>
            </a:r>
          </a:p>
          <a:p>
            <a:pPr>
              <a:lnSpc>
                <a:spcPct val="90000"/>
              </a:lnSpc>
            </a:pPr>
            <a:r>
              <a:rPr lang="ro-RO" sz="2000" b="1"/>
              <a:t>Proiectul se depune însoţit de o adresa de înaintare, semnată de reprezentantul autorizat. Prin adresa de înaintare se vor preciza următoarele:</a:t>
            </a:r>
          </a:p>
          <a:p>
            <a:pPr lvl="1">
              <a:lnSpc>
                <a:spcPct val="90000"/>
              </a:lnSpc>
              <a:buFontTx/>
              <a:buNone/>
            </a:pPr>
            <a:r>
              <a:rPr lang="ro-RO" sz="2000" b="1"/>
              <a:t>● Elementele de identificare ale proiectului </a:t>
            </a:r>
          </a:p>
          <a:p>
            <a:pPr lvl="2">
              <a:lnSpc>
                <a:spcPct val="90000"/>
              </a:lnSpc>
            </a:pPr>
            <a:r>
              <a:rPr lang="ro-RO" sz="2000" b="1"/>
              <a:t> Denumirea Programului </a:t>
            </a:r>
            <a:r>
              <a:rPr lang="en-US" sz="2000" b="1"/>
              <a:t>/ Modulului</a:t>
            </a:r>
            <a:r>
              <a:rPr lang="ro-RO" sz="2000" b="1"/>
              <a:t> </a:t>
            </a:r>
          </a:p>
          <a:p>
            <a:pPr lvl="2">
              <a:lnSpc>
                <a:spcPct val="90000"/>
              </a:lnSpc>
            </a:pPr>
            <a:r>
              <a:rPr lang="ro-RO" sz="2000" b="1"/>
              <a:t> Tipul proiectului</a:t>
            </a:r>
          </a:p>
          <a:p>
            <a:pPr lvl="2">
              <a:lnSpc>
                <a:spcPct val="90000"/>
              </a:lnSpc>
            </a:pPr>
            <a:r>
              <a:rPr lang="ro-RO" sz="2000" b="1"/>
              <a:t> Numărul alocat de ofertant</a:t>
            </a:r>
          </a:p>
          <a:p>
            <a:pPr lvl="1">
              <a:lnSpc>
                <a:spcPct val="90000"/>
              </a:lnSpc>
              <a:buFontTx/>
              <a:buNone/>
            </a:pPr>
            <a:r>
              <a:rPr lang="ro-RO" sz="2000" b="1"/>
              <a:t>● Existenţa şi modalitatea transmiterii versiunii electronice a propunerii precum şi faptul că  nu există diferenţe între versiunea electronică şi cea prezentată pe suport hârtie ale propunerii de proiect</a:t>
            </a:r>
            <a:endParaRPr lang="en-US" sz="2000" b="1"/>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68313" y="0"/>
            <a:ext cx="8229600" cy="561975"/>
          </a:xfrm>
        </p:spPr>
        <p:txBody>
          <a:bodyPr/>
          <a:lstStyle/>
          <a:p>
            <a:r>
              <a:rPr lang="ro-RO" sz="4000" b="1"/>
              <a:t>Documente însoţitoare</a:t>
            </a:r>
            <a:r>
              <a:rPr lang="en-US" sz="1200"/>
              <a:t> </a:t>
            </a:r>
          </a:p>
        </p:txBody>
      </p:sp>
      <p:sp>
        <p:nvSpPr>
          <p:cNvPr id="27651" name="Rectangle 3"/>
          <p:cNvSpPr>
            <a:spLocks noGrp="1" noChangeArrowheads="1"/>
          </p:cNvSpPr>
          <p:nvPr>
            <p:ph type="body" idx="1"/>
          </p:nvPr>
        </p:nvSpPr>
        <p:spPr>
          <a:xfrm>
            <a:off x="0" y="908050"/>
            <a:ext cx="9144000" cy="5949950"/>
          </a:xfrm>
        </p:spPr>
        <p:txBody>
          <a:bodyPr/>
          <a:lstStyle/>
          <a:p>
            <a:pPr>
              <a:lnSpc>
                <a:spcPct val="80000"/>
              </a:lnSpc>
            </a:pPr>
            <a:r>
              <a:rPr lang="ro-RO" sz="2000" b="1"/>
              <a:t>În principiu, conţinutul documentelor însoţitoare este cel înscris şi actualizat “on line” în registrul central al potenţialilor contractori (RCPC), la adresa </a:t>
            </a:r>
            <a:r>
              <a:rPr lang="ro-RO" sz="2000" b="1">
                <a:hlinkClick r:id="rId2"/>
              </a:rPr>
              <a:t>http://www.mct.ro/rpc/home.jsp</a:t>
            </a:r>
            <a:r>
              <a:rPr lang="ro-RO" sz="2000" b="1"/>
              <a:t>. Totuşi, Autoritatea contractantă poate solicita, în mod expres, următoarele documente:</a:t>
            </a:r>
          </a:p>
          <a:p>
            <a:pPr lvl="1">
              <a:lnSpc>
                <a:spcPct val="80000"/>
              </a:lnSpc>
            </a:pPr>
            <a:r>
              <a:rPr lang="ro-RO" sz="2000" b="1"/>
              <a:t> Actul juridic de înfiinţare, statutul/ ROF prin care se atestă  identitatea şi statutul persoanelor juridice participante; </a:t>
            </a:r>
          </a:p>
          <a:p>
            <a:pPr lvl="1">
              <a:lnSpc>
                <a:spcPct val="80000"/>
              </a:lnSpc>
            </a:pPr>
            <a:r>
              <a:rPr lang="ro-RO" sz="2000" b="1"/>
              <a:t> Situaţia financiar-contabilă a persoanelor juridice participante (extras din ultimul bilanţ contabil – contul de profit şi pierderi); </a:t>
            </a:r>
          </a:p>
          <a:p>
            <a:pPr lvl="1">
              <a:lnSpc>
                <a:spcPct val="80000"/>
              </a:lnSpc>
            </a:pPr>
            <a:r>
              <a:rPr lang="ro-RO" sz="2000" b="1"/>
              <a:t> Declaraţia de eligibilitate a fiecărui partener;</a:t>
            </a:r>
          </a:p>
          <a:p>
            <a:pPr lvl="1">
              <a:lnSpc>
                <a:spcPct val="80000"/>
              </a:lnSpc>
            </a:pPr>
            <a:r>
              <a:rPr lang="ro-RO" sz="2000" b="1"/>
              <a:t> Documente solicitate în baza altor reglementări, cum sunt cele referitoare la aplicarea regimului de protecţie a informaţiilor clasificate (unde este cazul). Propunerile de proiecte al căror conţinut impune aplicarea regimului de protecţie al informaţiilor clasificate (cf. Legii nr.182/ 2002 şi HG nr.781/ 2002) vor urma circuitul stabilit  conform:</a:t>
            </a:r>
          </a:p>
          <a:p>
            <a:pPr lvl="2">
              <a:lnSpc>
                <a:spcPct val="80000"/>
              </a:lnSpc>
            </a:pPr>
            <a:r>
              <a:rPr lang="ro-RO" sz="2000" b="1"/>
              <a:t>Ordinului  ministrului educaţiei şi cercetării nr.</a:t>
            </a:r>
            <a:r>
              <a:rPr lang="ro-RO" sz="2000" b="1">
                <a:hlinkClick r:id="rId3"/>
              </a:rPr>
              <a:t>7079</a:t>
            </a:r>
            <a:r>
              <a:rPr lang="ro-RO" sz="2000" b="1"/>
              <a:t>/ 2003 pentru aprobarea </a:t>
            </a:r>
            <a:r>
              <a:rPr lang="ro-RO" sz="2000" b="1">
                <a:hlinkClick r:id="rId3"/>
              </a:rPr>
              <a:t>Normelor metodologice privind protecţia informaţiilor clasificate din domeniul cercetării ştiinţifice şi dezvoltării tehnologice</a:t>
            </a:r>
            <a:r>
              <a:rPr lang="ro-RO" sz="2000" b="1"/>
              <a:t>, publicat în MO nr.262/16.04.2003;</a:t>
            </a:r>
          </a:p>
          <a:p>
            <a:pPr lvl="2">
              <a:lnSpc>
                <a:spcPct val="80000"/>
              </a:lnSpc>
            </a:pPr>
            <a:r>
              <a:rPr lang="ro-RO" sz="2000" b="1"/>
              <a:t>Metodologiile elaborate în acest scop de celelalte instituţii implicate. </a:t>
            </a:r>
            <a:endParaRPr lang="en-US" sz="2000" b="1"/>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274638"/>
            <a:ext cx="9144000" cy="2074862"/>
          </a:xfrm>
        </p:spPr>
        <p:txBody>
          <a:bodyPr/>
          <a:lstStyle/>
          <a:p>
            <a:pPr marL="838200" indent="-838200"/>
            <a:r>
              <a:rPr lang="ro-RO" sz="4000" b="1"/>
              <a:t>Formularele de ofertare pentru</a:t>
            </a:r>
            <a:r>
              <a:rPr lang="en-US" sz="4000" b="1"/>
              <a:t/>
            </a:r>
            <a:br>
              <a:rPr lang="en-US" sz="4000" b="1"/>
            </a:br>
            <a:r>
              <a:rPr lang="ro-RO" sz="4000" b="1"/>
              <a:t>Modulul I – proiecte de investiţii</a:t>
            </a:r>
            <a:r>
              <a:rPr lang="en-US" sz="4000" b="1"/>
              <a:t>,</a:t>
            </a:r>
            <a:r>
              <a:rPr lang="ro-RO" sz="4000" b="1"/>
              <a:t> Modulele II şi IV – proiecte suport</a:t>
            </a:r>
            <a:endParaRPr lang="en-US" sz="4000" b="1"/>
          </a:p>
        </p:txBody>
      </p:sp>
      <p:sp>
        <p:nvSpPr>
          <p:cNvPr id="28675" name="Rectangle 3"/>
          <p:cNvSpPr>
            <a:spLocks noGrp="1" noChangeArrowheads="1"/>
          </p:cNvSpPr>
          <p:nvPr>
            <p:ph type="body" idx="1"/>
          </p:nvPr>
        </p:nvSpPr>
        <p:spPr>
          <a:xfrm>
            <a:off x="0" y="2708275"/>
            <a:ext cx="9144000" cy="3313113"/>
          </a:xfrm>
        </p:spPr>
        <p:txBody>
          <a:bodyPr/>
          <a:lstStyle/>
          <a:p>
            <a:r>
              <a:rPr lang="ro-RO" b="1"/>
              <a:t>Formularele A</a:t>
            </a:r>
          </a:p>
          <a:p>
            <a:r>
              <a:rPr lang="ro-RO" b="1"/>
              <a:t>Formularul B (în limbile română şi engleză).</a:t>
            </a:r>
            <a:endParaRPr lang="en-US" b="1"/>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274637"/>
          </a:xfrm>
        </p:spPr>
        <p:txBody>
          <a:bodyPr/>
          <a:lstStyle/>
          <a:p>
            <a:r>
              <a:rPr lang="ro-RO" sz="4000" b="1" u="sng"/>
              <a:t>Formularele A</a:t>
            </a:r>
            <a:r>
              <a:rPr lang="en-US" sz="1200"/>
              <a:t> </a:t>
            </a:r>
          </a:p>
        </p:txBody>
      </p:sp>
      <p:graphicFrame>
        <p:nvGraphicFramePr>
          <p:cNvPr id="29748" name="Group 52"/>
          <p:cNvGraphicFramePr>
            <a:graphicFrameLocks noGrp="1"/>
          </p:cNvGraphicFramePr>
          <p:nvPr>
            <p:ph type="tbl" idx="1"/>
          </p:nvPr>
        </p:nvGraphicFramePr>
        <p:xfrm>
          <a:off x="0" y="692150"/>
          <a:ext cx="9144000" cy="6291263"/>
        </p:xfrm>
        <a:graphic>
          <a:graphicData uri="http://schemas.openxmlformats.org/drawingml/2006/table">
            <a:tbl>
              <a:tblPr/>
              <a:tblGrid>
                <a:gridCol w="3048000"/>
                <a:gridCol w="2963863"/>
                <a:gridCol w="3132137"/>
              </a:tblGrid>
              <a:tr h="8842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Formularul A1- Informaţii financiare generale despre propunerea de proiect (Anexa 2 / Formular A1)</a:t>
                      </a:r>
                      <a:r>
                        <a:rPr kumimoji="0" lang="en-US" sz="18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Formularul A2 - Profilul organizaţiei participante la proiect (conform modelului din Anexa 2 / Formular A2)</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Formularele A3 – care cuprind Planul de realizare a proiectului, cu două componente:</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75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Se completează de către ofertant sau, în cazul mai multor ofertanţi asociaţi (parteneri), se completează de către conducătorul de proiect stabilit de aceştia.</a:t>
                      </a:r>
                      <a:endParaRPr kumimoji="0" lang="ro-RO" sz="1800" b="1" i="1"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1" u="none" strike="noStrike" cap="none" normalizeH="0" baseline="0" smtClean="0">
                          <a:ln>
                            <a:noFill/>
                          </a:ln>
                          <a:solidFill>
                            <a:schemeClr val="tx1"/>
                          </a:solidFill>
                          <a:effectLst/>
                          <a:latin typeface="Arial" charset="0"/>
                        </a:rPr>
                        <a:t>Acest formular nu se completează de către ofertanţii la Modulul IV.</a:t>
                      </a:r>
                      <a:endParaRPr kumimoji="0" lang="en-US" sz="1800" b="1" i="1"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Anexe la Formularul A2: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 Formularul A2.1 - Lista echipei proiectului, care cuprinde doar persoanele cu funcţii permanente în cadrul proiectului şi având studii superioare </a:t>
                      </a: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1" u="none" strike="noStrike" cap="none" normalizeH="0" baseline="0" smtClean="0">
                          <a:ln>
                            <a:noFill/>
                          </a:ln>
                          <a:solidFill>
                            <a:schemeClr val="tx1"/>
                          </a:solidFill>
                          <a:effectLst/>
                          <a:latin typeface="Arial" charset="0"/>
                        </a:rPr>
                        <a:t>Acest formular nu se completează de către ofertanţii la Modulul IV</a:t>
                      </a:r>
                      <a:endParaRPr kumimoji="0" lang="en-US" sz="1800" b="1" i="1"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Formularul A3.1 - Planul de realizare a proiectului (conform modelului prevăzut în Anexa 2 / Formular A3.1), inclusiv estimarea manoperei necesare, în om x lună). Planul de realizare a proiectului va conţine obligatoriu, următoarele elemente, referitoare la precizarea etapelor proiectului şi a termenelor de realizare, cu stabilirea la fiecare etapă a ur</a:t>
                      </a:r>
                      <a:r>
                        <a:rPr kumimoji="0" lang="en-US" sz="1800" b="1" i="0" u="none" strike="noStrike" cap="none" normalizeH="0" baseline="0" smtClean="0">
                          <a:ln>
                            <a:noFill/>
                          </a:ln>
                          <a:solidFill>
                            <a:schemeClr val="tx1"/>
                          </a:solidFill>
                          <a:effectLst/>
                          <a:latin typeface="Arial" charset="0"/>
                        </a:rPr>
                        <a:t>nor</a:t>
                      </a:r>
                      <a:r>
                        <a:rPr kumimoji="0" lang="ro-RO" sz="1800" b="1" i="0" u="none" strike="noStrike" cap="none" normalizeH="0" baseline="0" smtClean="0">
                          <a:ln>
                            <a:noFill/>
                          </a:ln>
                          <a:solidFill>
                            <a:schemeClr val="tx1"/>
                          </a:solidFill>
                          <a:effectLst/>
                          <a:latin typeface="Arial" charset="0"/>
                        </a:rPr>
                        <a:t> detalii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082" name="Group 42"/>
          <p:cNvGraphicFramePr>
            <a:graphicFrameLocks noGrp="1"/>
          </p:cNvGraphicFramePr>
          <p:nvPr>
            <p:ph idx="1"/>
          </p:nvPr>
        </p:nvGraphicFramePr>
        <p:xfrm>
          <a:off x="0" y="0"/>
          <a:ext cx="9144000" cy="6858000"/>
        </p:xfrm>
        <a:graphic>
          <a:graphicData uri="http://schemas.openxmlformats.org/drawingml/2006/table">
            <a:tbl>
              <a:tblPr/>
              <a:tblGrid>
                <a:gridCol w="3048000"/>
                <a:gridCol w="3048000"/>
                <a:gridCol w="3048000"/>
              </a:tblGrid>
              <a:tr h="149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Formularul A1- Informaţii financiare generale despre propunerea de proiect (Anexa 2 / Formular A1)</a:t>
                      </a:r>
                      <a:r>
                        <a:rPr kumimoji="0" lang="en-US" sz="18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Formularul A2 - Profilul organizaţiei participante la proiect (conform modelului din Anexa 2 / Formular A2)</a:t>
                      </a:r>
                      <a:r>
                        <a:rPr kumimoji="0" lang="en-US" sz="1800" b="1"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Formularele A3 – care cuprind Planul de realizare a proiectului, cu două componente:</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59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1"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 Formularul A2.2 - Curriculum Vitae - numai pentru persoanele relevante pentru realizarea proiectului (dintre persoanele care fac parte din echipa proiectului, cu studii superioare – conform modelului prevăzut in Anexa 2 / Formular  A2.2). </a:t>
                      </a:r>
                      <a:endParaRPr kumimoji="0" lang="ro-RO" sz="1800" b="1" i="1"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1" u="none" strike="noStrike" cap="none" normalizeH="0" baseline="0" smtClean="0">
                          <a:ln>
                            <a:noFill/>
                          </a:ln>
                          <a:solidFill>
                            <a:schemeClr val="tx1"/>
                          </a:solidFill>
                          <a:effectLst/>
                          <a:latin typeface="Arial" charset="0"/>
                        </a:rPr>
                        <a:t>În cazul ofertanţilor la Modulul IV, este vorba despre persoanele nominalizate să reprezinte sau să  participe din partea României.</a:t>
                      </a:r>
                      <a:endParaRPr kumimoji="0" lang="en-US" sz="1800" b="1" i="1"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1" u="none" strike="noStrike" cap="none" normalizeH="0" baseline="0" smtClean="0">
                          <a:ln>
                            <a:noFill/>
                          </a:ln>
                          <a:solidFill>
                            <a:schemeClr val="tx1"/>
                          </a:solidFill>
                          <a:effectLst/>
                          <a:latin typeface="Arial" charset="0"/>
                        </a:rPr>
                        <a:t>Pentru ofertanţii la Modu</a:t>
                      </a:r>
                      <a:r>
                        <a:rPr kumimoji="0" lang="en-US" sz="1800" b="1" i="1" u="none" strike="noStrike" cap="none" normalizeH="0" baseline="0" smtClean="0">
                          <a:ln>
                            <a:noFill/>
                          </a:ln>
                          <a:solidFill>
                            <a:schemeClr val="tx1"/>
                          </a:solidFill>
                          <a:effectLst/>
                          <a:latin typeface="Arial" charset="0"/>
                        </a:rPr>
                        <a:t>-</a:t>
                      </a:r>
                      <a:r>
                        <a:rPr kumimoji="0" lang="ro-RO" sz="1800" b="1" i="1" u="none" strike="noStrike" cap="none" normalizeH="0" baseline="0" smtClean="0">
                          <a:ln>
                            <a:noFill/>
                          </a:ln>
                          <a:solidFill>
                            <a:schemeClr val="tx1"/>
                          </a:solidFill>
                          <a:effectLst/>
                          <a:latin typeface="Arial" charset="0"/>
                        </a:rPr>
                        <a:t>lul IV, se foloseşte formu</a:t>
                      </a:r>
                      <a:r>
                        <a:rPr kumimoji="0" lang="en-US" sz="1800" b="1" i="1" u="none" strike="noStrike" cap="none" normalizeH="0" baseline="0" smtClean="0">
                          <a:ln>
                            <a:noFill/>
                          </a:ln>
                          <a:solidFill>
                            <a:schemeClr val="tx1"/>
                          </a:solidFill>
                          <a:effectLst/>
                          <a:latin typeface="Arial" charset="0"/>
                        </a:rPr>
                        <a:t>-</a:t>
                      </a:r>
                      <a:r>
                        <a:rPr kumimoji="0" lang="ro-RO" sz="1800" b="1" i="1" u="none" strike="noStrike" cap="none" normalizeH="0" baseline="0" smtClean="0">
                          <a:ln>
                            <a:noFill/>
                          </a:ln>
                          <a:solidFill>
                            <a:schemeClr val="tx1"/>
                          </a:solidFill>
                          <a:effectLst/>
                          <a:latin typeface="Arial" charset="0"/>
                        </a:rPr>
                        <a:t>larul A.3.1/FOI (Anexa 2 – For</a:t>
                      </a:r>
                      <a:r>
                        <a:rPr kumimoji="0" lang="en-US" sz="1800" b="1" i="1" u="none" strike="noStrike" cap="none" normalizeH="0" baseline="0" smtClean="0">
                          <a:ln>
                            <a:noFill/>
                          </a:ln>
                          <a:solidFill>
                            <a:schemeClr val="tx1"/>
                          </a:solidFill>
                          <a:effectLst/>
                          <a:latin typeface="Arial" charset="0"/>
                        </a:rPr>
                        <a:t>-</a:t>
                      </a:r>
                      <a:r>
                        <a:rPr kumimoji="0" lang="ro-RO" sz="1800" b="1" i="1" u="none" strike="noStrike" cap="none" normalizeH="0" baseline="0" smtClean="0">
                          <a:ln>
                            <a:noFill/>
                          </a:ln>
                          <a:solidFill>
                            <a:schemeClr val="tx1"/>
                          </a:solidFill>
                          <a:effectLst/>
                          <a:latin typeface="Arial" charset="0"/>
                        </a:rPr>
                        <a:t>mularul A.3.1/FOI) în loc de formularul general A3.1, în care se prezintă:</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2000" b="1" i="1" u="none" strike="noStrike" cap="none" normalizeH="0" baseline="0" smtClean="0">
                          <a:ln>
                            <a:noFill/>
                          </a:ln>
                          <a:solidFill>
                            <a:schemeClr val="tx1"/>
                          </a:solidFill>
                          <a:effectLst/>
                          <a:latin typeface="Arial" charset="0"/>
                        </a:rPr>
                        <a:t>Denumirea acţiunii pla</a:t>
                      </a:r>
                      <a:r>
                        <a:rPr kumimoji="0" lang="en-US" sz="2000" b="1" i="1" u="none" strike="noStrike" cap="none" normalizeH="0" baseline="0" smtClean="0">
                          <a:ln>
                            <a:noFill/>
                          </a:ln>
                          <a:solidFill>
                            <a:schemeClr val="tx1"/>
                          </a:solidFill>
                          <a:effectLst/>
                          <a:latin typeface="Arial" charset="0"/>
                        </a:rPr>
                        <a:t>-</a:t>
                      </a:r>
                      <a:r>
                        <a:rPr kumimoji="0" lang="ro-RO" sz="2000" b="1" i="1" u="none" strike="noStrike" cap="none" normalizeH="0" baseline="0" smtClean="0">
                          <a:ln>
                            <a:noFill/>
                          </a:ln>
                          <a:solidFill>
                            <a:schemeClr val="tx1"/>
                          </a:solidFill>
                          <a:effectLst/>
                          <a:latin typeface="Arial" charset="0"/>
                        </a:rPr>
                        <a:t>nificate şi perioada în care are loc; </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2000" b="1" i="1" u="none" strike="noStrike" cap="none" normalizeH="0" baseline="0" smtClean="0">
                          <a:ln>
                            <a:noFill/>
                          </a:ln>
                          <a:solidFill>
                            <a:schemeClr val="tx1"/>
                          </a:solidFill>
                          <a:effectLst/>
                          <a:latin typeface="Arial" charset="0"/>
                        </a:rPr>
                        <a:t>Rezultatele aşteptate la</a:t>
                      </a:r>
                      <a:r>
                        <a:rPr kumimoji="0" lang="en-US" sz="2000" b="1" i="1" u="none" strike="noStrike" cap="none" normalizeH="0" baseline="0" smtClean="0">
                          <a:ln>
                            <a:noFill/>
                          </a:ln>
                          <a:solidFill>
                            <a:schemeClr val="tx1"/>
                          </a:solidFill>
                          <a:effectLst/>
                          <a:latin typeface="Arial" charset="0"/>
                        </a:rPr>
                        <a:t> </a:t>
                      </a:r>
                      <a:r>
                        <a:rPr kumimoji="0" lang="ro-RO" sz="2000" b="1" i="1" u="none" strike="noStrike" cap="none" normalizeH="0" baseline="0" smtClean="0">
                          <a:ln>
                            <a:noFill/>
                          </a:ln>
                          <a:solidFill>
                            <a:schemeClr val="tx1"/>
                          </a:solidFill>
                          <a:effectLst/>
                          <a:latin typeface="Arial" charset="0"/>
                        </a:rPr>
                        <a:t> acţiunea planificată</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2000" b="1" i="1" u="none" strike="noStrike" cap="none" normalizeH="0" baseline="0" smtClean="0">
                          <a:ln>
                            <a:noFill/>
                          </a:ln>
                          <a:solidFill>
                            <a:schemeClr val="tx1"/>
                          </a:solidFill>
                          <a:effectLst/>
                          <a:latin typeface="Arial" charset="0"/>
                        </a:rPr>
                        <a:t>Participanţii români;</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ro-RO" sz="2000" b="1" i="1" u="none" strike="noStrike" cap="none" normalizeH="0" baseline="0" smtClean="0">
                          <a:ln>
                            <a:noFill/>
                          </a:ln>
                          <a:solidFill>
                            <a:schemeClr val="tx1"/>
                          </a:solidFill>
                          <a:effectLst/>
                          <a:latin typeface="Arial" charset="0"/>
                        </a:rPr>
                        <a:t>Modul de partajare a costurilor de participa</a:t>
                      </a:r>
                      <a:r>
                        <a:rPr kumimoji="0" lang="en-US" sz="2000" b="1" i="1" u="none" strike="noStrike" cap="none" normalizeH="0" baseline="0" smtClean="0">
                          <a:ln>
                            <a:noFill/>
                          </a:ln>
                          <a:solidFill>
                            <a:schemeClr val="tx1"/>
                          </a:solidFill>
                          <a:effectLst/>
                          <a:latin typeface="Arial" charset="0"/>
                        </a:rPr>
                        <a:t>-</a:t>
                      </a:r>
                      <a:r>
                        <a:rPr kumimoji="0" lang="ro-RO" sz="2000" b="1" i="1" u="none" strike="noStrike" cap="none" normalizeH="0" baseline="0" smtClean="0">
                          <a:ln>
                            <a:noFill/>
                          </a:ln>
                          <a:solidFill>
                            <a:schemeClr val="tx1"/>
                          </a:solidFill>
                          <a:effectLst/>
                          <a:latin typeface="Arial" charset="0"/>
                        </a:rPr>
                        <a:t>re</a:t>
                      </a:r>
                      <a:endParaRPr kumimoji="0" lang="ro-RO" sz="1800" b="1" i="1"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75" name="Group 31"/>
          <p:cNvGraphicFramePr>
            <a:graphicFrameLocks noGrp="1"/>
          </p:cNvGraphicFramePr>
          <p:nvPr>
            <p:ph type="tbl" idx="1"/>
          </p:nvPr>
        </p:nvGraphicFramePr>
        <p:xfrm>
          <a:off x="0" y="0"/>
          <a:ext cx="9144000" cy="6734175"/>
        </p:xfrm>
        <a:graphic>
          <a:graphicData uri="http://schemas.openxmlformats.org/drawingml/2006/table">
            <a:tbl>
              <a:tblPr/>
              <a:tblGrid>
                <a:gridCol w="3048000"/>
                <a:gridCol w="3048000"/>
                <a:gridCol w="3048000"/>
              </a:tblGrid>
              <a:tr h="1252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Formularul A1- Informaţii financiare generale despre propunerea de proiect (Anexa 2 / Formular A1)</a:t>
                      </a:r>
                      <a:r>
                        <a:rPr kumimoji="0" lang="en-US" sz="1800" b="1" i="0" u="none" strike="noStrike" cap="none" normalizeH="0" baseline="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Formularul A2 - Profilul organizaţiei participante la proiect (conform modelului din Anexa 2 / Formular A2)</a:t>
                      </a:r>
                      <a:r>
                        <a:rPr kumimoji="0" lang="en-US" sz="1800" b="1" i="0" u="none" strike="noStrike" cap="none" normalizeH="0" baseline="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Formularele A3 – care cuprind Planul de realizare a proiectului, cu două componente:</a:t>
                      </a:r>
                      <a:endParaRPr kumimoji="0" lang="en-US"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40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Formularul A2.3 - Lista echipamentelor necesare pentru realizarea proiectului (conform modelului prevăzut în Anexa 2 / Formular A2.3).</a:t>
                      </a:r>
                      <a:endParaRPr kumimoji="0" lang="ro-RO" sz="1800" b="1" i="1"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1" u="none" strike="noStrike" cap="none" normalizeH="0" baseline="0" smtClean="0">
                          <a:ln>
                            <a:noFill/>
                          </a:ln>
                          <a:solidFill>
                            <a:schemeClr val="tx1"/>
                          </a:solidFill>
                          <a:effectLst/>
                          <a:latin typeface="Arial" charset="0"/>
                        </a:rPr>
                        <a:t>Acest formular nu se completează de către ofertanţii la Modulul IV.</a:t>
                      </a:r>
                      <a:endParaRPr kumimoji="0" lang="en-US" sz="1800" b="1" i="1"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0" u="none" strike="noStrike" cap="none" normalizeH="0" baseline="0" smtClean="0">
                          <a:ln>
                            <a:noFill/>
                          </a:ln>
                          <a:solidFill>
                            <a:schemeClr val="tx1"/>
                          </a:solidFill>
                          <a:effectLst/>
                          <a:latin typeface="Arial" charset="0"/>
                        </a:rPr>
                        <a:t>Formularul A3.2 – Cronologia şi durata activităţilor (conform modelului prevăzut în Anexa 2 / Formular A3.2).</a:t>
                      </a:r>
                      <a:endParaRPr kumimoji="0" lang="ro-RO" sz="1800" b="1" i="1"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ro-RO" sz="1800" b="1" i="1" u="none" strike="noStrike" cap="none" normalizeH="0" baseline="0" smtClean="0">
                          <a:ln>
                            <a:noFill/>
                          </a:ln>
                          <a:solidFill>
                            <a:schemeClr val="tx1"/>
                          </a:solidFill>
                          <a:effectLst/>
                          <a:latin typeface="Arial" charset="0"/>
                        </a:rPr>
                        <a:t>Acest formular nu se completează de către ofertanţii la Modulul IV.</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Grp="1" noChangeArrowheads="1"/>
          </p:cNvSpPr>
          <p:nvPr>
            <p:ph type="body" idx="1"/>
          </p:nvPr>
        </p:nvSpPr>
        <p:spPr>
          <a:xfrm>
            <a:off x="0" y="0"/>
            <a:ext cx="9144000" cy="6858000"/>
          </a:xfrm>
        </p:spPr>
        <p:txBody>
          <a:bodyPr/>
          <a:lstStyle/>
          <a:p>
            <a:r>
              <a:rPr lang="ro-RO" b="1">
                <a:hlinkClick r:id="rId2" action="ppaction://hlinksldjump"/>
              </a:rPr>
              <a:t>Condiţiile de eligibilitate ale propunerilor de proiecte</a:t>
            </a:r>
            <a:endParaRPr lang="en-US" b="1"/>
          </a:p>
          <a:p>
            <a:r>
              <a:rPr lang="ro-RO" b="1">
                <a:hlinkClick r:id="rId3" action="ppaction://hlinksldjump"/>
              </a:rPr>
              <a:t>Instrucţiuni privind depunerea propunerilor de proiecte</a:t>
            </a:r>
            <a:endParaRPr lang="en-US" b="1"/>
          </a:p>
          <a:p>
            <a:r>
              <a:rPr lang="ro-RO" b="1">
                <a:hlinkClick r:id="rId4" action="ppaction://hlinksldjump"/>
              </a:rPr>
              <a:t>Structura si modul de prezentare a ofertei de proiect pe suport de hârtie</a:t>
            </a:r>
            <a:endParaRPr lang="en-US" b="1"/>
          </a:p>
          <a:p>
            <a:r>
              <a:rPr lang="pt-BR" b="1">
                <a:hlinkClick r:id="rId5" action="ppaction://hlinksldjump"/>
              </a:rPr>
              <a:t>Procedura de depunere a ofertei de proiect</a:t>
            </a:r>
            <a:endParaRPr lang="pt-BR" b="1"/>
          </a:p>
          <a:p>
            <a:r>
              <a:rPr lang="ro-RO" b="1">
                <a:hlinkClick r:id="rId6" action="ppaction://hlinksldjump"/>
              </a:rPr>
              <a:t>Procedura de evaluare</a:t>
            </a:r>
            <a:endParaRPr lang="en-US" b="1"/>
          </a:p>
          <a:p>
            <a:r>
              <a:rPr lang="ro-RO" b="1">
                <a:hlinkClick r:id="rId7" action="ppaction://hlinksldjump"/>
              </a:rPr>
              <a:t>Clasificarea şi selectarea propunerilor de proiect</a:t>
            </a:r>
            <a:endParaRPr lang="ro-RO" b="1"/>
          </a:p>
          <a:p>
            <a:r>
              <a:rPr lang="ro-RO" b="1">
                <a:hlinkClick r:id="rId8" action="ppaction://hlinksldjump"/>
              </a:rPr>
              <a:t>Intrebari frecvente</a:t>
            </a:r>
            <a:endParaRPr lang="en-US" b="1"/>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68313" y="0"/>
            <a:ext cx="8229600" cy="633413"/>
          </a:xfrm>
        </p:spPr>
        <p:txBody>
          <a:bodyPr/>
          <a:lstStyle/>
          <a:p>
            <a:r>
              <a:rPr lang="ro-RO" sz="4000" b="1" u="sng"/>
              <a:t>Formularul B</a:t>
            </a:r>
            <a:r>
              <a:rPr lang="en-US" sz="1200"/>
              <a:t> </a:t>
            </a:r>
          </a:p>
        </p:txBody>
      </p:sp>
      <p:sp>
        <p:nvSpPr>
          <p:cNvPr id="33795" name="Rectangle 3"/>
          <p:cNvSpPr>
            <a:spLocks noGrp="1" noChangeArrowheads="1"/>
          </p:cNvSpPr>
          <p:nvPr>
            <p:ph type="body" idx="1"/>
          </p:nvPr>
        </p:nvSpPr>
        <p:spPr>
          <a:xfrm>
            <a:off x="0" y="836613"/>
            <a:ext cx="9144000" cy="6021387"/>
          </a:xfrm>
        </p:spPr>
        <p:txBody>
          <a:bodyPr/>
          <a:lstStyle/>
          <a:p>
            <a:pPr>
              <a:lnSpc>
                <a:spcPct val="80000"/>
              </a:lnSpc>
              <a:buFontTx/>
              <a:buNone/>
            </a:pPr>
            <a:r>
              <a:rPr lang="ro-RO" sz="2000" b="1"/>
              <a:t>Descrierea detaliată a proiectului (Anexa 2 / Formular B)</a:t>
            </a:r>
            <a:r>
              <a:rPr lang="en-US" sz="2000" b="1"/>
              <a:t> </a:t>
            </a:r>
          </a:p>
          <a:p>
            <a:pPr>
              <a:lnSpc>
                <a:spcPct val="80000"/>
              </a:lnSpc>
            </a:pPr>
            <a:r>
              <a:rPr lang="ro-RO" sz="2000" b="1"/>
              <a:t>În formularul B, schema de realizare a proiectului va prelua în mod corespunzător informaţiile din Planul de realizare a proiectului.</a:t>
            </a:r>
            <a:endParaRPr lang="ro-RO" sz="2000" b="1" i="1"/>
          </a:p>
          <a:p>
            <a:pPr>
              <a:lnSpc>
                <a:spcPct val="80000"/>
              </a:lnSpc>
            </a:pPr>
            <a:r>
              <a:rPr lang="ro-RO" sz="2000" b="1" i="1"/>
              <a:t>Pentru ofertanţii la Modulul IV, se foloseşte Formularul B/ FOI  - Descrierea cadrului de reprezentare (conform Anexei 2 - Formulare de ofertare/ Formular B/ FOI).</a:t>
            </a:r>
          </a:p>
          <a:p>
            <a:pPr>
              <a:lnSpc>
                <a:spcPct val="80000"/>
              </a:lnSpc>
            </a:pPr>
            <a:r>
              <a:rPr lang="ro-RO" sz="2000" b="1" i="1"/>
              <a:t>La formularul B/ FOI se anexează: </a:t>
            </a:r>
            <a:endParaRPr lang="ro-RO" sz="2000" b="1"/>
          </a:p>
          <a:p>
            <a:pPr>
              <a:lnSpc>
                <a:spcPct val="80000"/>
              </a:lnSpc>
              <a:buFontTx/>
              <a:buNone/>
            </a:pPr>
            <a:r>
              <a:rPr lang="ro-RO" sz="2000" b="1"/>
              <a:t>1. </a:t>
            </a:r>
            <a:r>
              <a:rPr lang="ro-RO" sz="2000" b="1" i="1"/>
              <a:t>Notele de prezentare care justifică necesitatea reprezentării, cu antetul unităţii din care reprezentantul/ reprezentanţii români fac parte, semnată de conducerea unităţii şi de către aceştia.</a:t>
            </a:r>
            <a:endParaRPr lang="ro-RO" sz="2000" b="1"/>
          </a:p>
          <a:p>
            <a:pPr>
              <a:lnSpc>
                <a:spcPct val="80000"/>
              </a:lnSpc>
              <a:buFontTx/>
              <a:buNone/>
            </a:pPr>
            <a:r>
              <a:rPr lang="ro-RO" sz="2000" b="1"/>
              <a:t>2. </a:t>
            </a:r>
            <a:r>
              <a:rPr lang="ro-RO" sz="2000" b="1" i="1"/>
              <a:t>Copii după documentele care atestă conţinutul şi modul de organizare a evenimentului planificat la nivelul organismului internaţional (anunţ/ agenda de lucru/ note preparative pentru: sesiuni plenare, reuniuni periodice de lucru, comitete de program, comitete de coordonare, comitete de experţi consultative/ de analiză etc.</a:t>
            </a:r>
            <a:endParaRPr lang="ro-RO" sz="2000" b="1"/>
          </a:p>
          <a:p>
            <a:pPr>
              <a:lnSpc>
                <a:spcPct val="80000"/>
              </a:lnSpc>
              <a:buFontTx/>
              <a:buNone/>
            </a:pPr>
            <a:r>
              <a:rPr lang="ro-RO" sz="2000" b="1"/>
              <a:t>3</a:t>
            </a:r>
            <a:r>
              <a:rPr lang="ro-RO" sz="2000" b="1" i="1"/>
              <a:t>. Documente cu informaţii despre condiţiile de participare prevăzute de organizatori (invitaţie, specificaţii privind condiţiile financiare pentru participare etc.).</a:t>
            </a:r>
            <a:endParaRPr lang="en-US" sz="2000" b="1" i="1"/>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274638"/>
            <a:ext cx="9144000" cy="2146300"/>
          </a:xfrm>
        </p:spPr>
        <p:txBody>
          <a:bodyPr/>
          <a:lstStyle/>
          <a:p>
            <a:pPr marL="838200" indent="-838200"/>
            <a:r>
              <a:rPr lang="ro-RO" sz="4000" b="1"/>
              <a:t>Formularele de ofertare pentru</a:t>
            </a:r>
            <a:r>
              <a:rPr lang="en-US" sz="4000" b="1"/>
              <a:t> </a:t>
            </a:r>
            <a:r>
              <a:rPr lang="ro-RO" sz="4000" b="1"/>
              <a:t>Modulul III - proiecte câştigate în cadrul programelor CDI internaţionale</a:t>
            </a:r>
            <a:endParaRPr lang="en-US" sz="4000" b="1"/>
          </a:p>
        </p:txBody>
      </p:sp>
      <p:sp>
        <p:nvSpPr>
          <p:cNvPr id="34819" name="Rectangle 3"/>
          <p:cNvSpPr>
            <a:spLocks noGrp="1" noChangeArrowheads="1"/>
          </p:cNvSpPr>
          <p:nvPr>
            <p:ph type="body" idx="1"/>
          </p:nvPr>
        </p:nvSpPr>
        <p:spPr>
          <a:xfrm>
            <a:off x="0" y="2852738"/>
            <a:ext cx="9144000" cy="4221162"/>
          </a:xfrm>
        </p:spPr>
        <p:txBody>
          <a:bodyPr/>
          <a:lstStyle/>
          <a:p>
            <a:pPr>
              <a:lnSpc>
                <a:spcPct val="80000"/>
              </a:lnSpc>
            </a:pPr>
            <a:r>
              <a:rPr lang="ro-RO" sz="2000" b="1"/>
              <a:t>O solicitare de finanţare, fără format impus, în care solicitantul prezintă datele de identificare ale proiectului european.  </a:t>
            </a:r>
          </a:p>
          <a:p>
            <a:pPr>
              <a:lnSpc>
                <a:spcPct val="80000"/>
              </a:lnSpc>
            </a:pPr>
            <a:r>
              <a:rPr lang="ro-RO" sz="2000" b="1"/>
              <a:t>Formularul A2- Profilul organizaţiei participante la proiect (conform modelului din Anexa 2 / Formular A2), </a:t>
            </a:r>
          </a:p>
          <a:p>
            <a:pPr>
              <a:lnSpc>
                <a:spcPct val="80000"/>
              </a:lnSpc>
            </a:pPr>
            <a:r>
              <a:rPr lang="ro-RO" sz="2000" b="1"/>
              <a:t>Formularul A3.1</a:t>
            </a:r>
            <a:r>
              <a:rPr lang="pt-BR" sz="2000" b="1"/>
              <a:t>/ FPI – Planul de finan</a:t>
            </a:r>
            <a:r>
              <a:rPr lang="ro-RO" sz="2000" b="1"/>
              <a:t>ţ</a:t>
            </a:r>
            <a:r>
              <a:rPr lang="pt-BR" sz="2000" b="1"/>
              <a:t>are.</a:t>
            </a:r>
            <a:endParaRPr lang="ro-RO" sz="2000" b="1"/>
          </a:p>
          <a:p>
            <a:pPr>
              <a:lnSpc>
                <a:spcPct val="80000"/>
              </a:lnSpc>
            </a:pPr>
            <a:r>
              <a:rPr lang="ro-RO" sz="2000" b="1"/>
              <a:t>Formularul B/ FPI  - Descrierea propunerii de proiect (conform Anexa 2 - Formulare de ofertare/ Formular B/ FPI), unde solicitantul prezintă activităţile din proiectul european pentru care solicită finanţare, nivelul acestora şi termenele de plată.</a:t>
            </a:r>
          </a:p>
          <a:p>
            <a:pPr>
              <a:lnSpc>
                <a:spcPct val="80000"/>
              </a:lnSpc>
            </a:pPr>
            <a:r>
              <a:rPr lang="ro-RO" sz="2000" b="1"/>
              <a:t>Copie după contractul încheiat cu Comisia Europeană (dacă beneficiarul român este coordonator) şi copie după documentul de acces la contract („Accession to the contract”), încheiat cu coordonatorul proiectului (dacă beneficiarul român este partener în proiect).</a:t>
            </a:r>
            <a:endParaRPr lang="en-US" sz="2000" b="1"/>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274638"/>
            <a:ext cx="9144000" cy="633412"/>
          </a:xfrm>
        </p:spPr>
        <p:txBody>
          <a:bodyPr/>
          <a:lstStyle/>
          <a:p>
            <a:r>
              <a:rPr lang="ro-RO" sz="4000" b="1"/>
              <a:t>Condiţiile de eligibilitate ale propunerilor de proiecte</a:t>
            </a:r>
            <a:r>
              <a:rPr lang="en-US" sz="1200"/>
              <a:t> </a:t>
            </a:r>
          </a:p>
        </p:txBody>
      </p:sp>
      <p:sp>
        <p:nvSpPr>
          <p:cNvPr id="35843" name="Rectangle 3"/>
          <p:cNvSpPr>
            <a:spLocks noGrp="1" noChangeArrowheads="1"/>
          </p:cNvSpPr>
          <p:nvPr>
            <p:ph type="body" idx="1"/>
          </p:nvPr>
        </p:nvSpPr>
        <p:spPr>
          <a:xfrm>
            <a:off x="0" y="1268413"/>
            <a:ext cx="9144000" cy="5589587"/>
          </a:xfrm>
        </p:spPr>
        <p:txBody>
          <a:bodyPr/>
          <a:lstStyle/>
          <a:p>
            <a:pPr>
              <a:lnSpc>
                <a:spcPct val="80000"/>
              </a:lnSpc>
              <a:buFontTx/>
              <a:buNone/>
            </a:pPr>
            <a:r>
              <a:rPr lang="ro-RO" sz="2800"/>
              <a:t>Propunerile de proiecte trebuie să îndeplinească următoarele condiţii de eligibilitate:</a:t>
            </a:r>
            <a:endParaRPr lang="en-US" sz="2800"/>
          </a:p>
          <a:p>
            <a:pPr>
              <a:lnSpc>
                <a:spcPct val="80000"/>
              </a:lnSpc>
            </a:pPr>
            <a:r>
              <a:rPr lang="ro-RO" sz="2800"/>
              <a:t>Să se încadreze în obiectivele programului, ale domeniilor prioritare şi ale modulului vizat;</a:t>
            </a:r>
          </a:p>
          <a:p>
            <a:pPr>
              <a:lnSpc>
                <a:spcPct val="80000"/>
              </a:lnSpc>
            </a:pPr>
            <a:r>
              <a:rPr lang="ro-RO" sz="2800"/>
              <a:t>Să respecte condiţiile obligatorii impuse prin tipul de proiect;</a:t>
            </a:r>
          </a:p>
          <a:p>
            <a:pPr>
              <a:lnSpc>
                <a:spcPct val="80000"/>
              </a:lnSpc>
            </a:pPr>
            <a:r>
              <a:rPr lang="ro-RO" sz="2800"/>
              <a:t>Să se încadreze în durata de desfăşurare a programului;</a:t>
            </a:r>
          </a:p>
          <a:p>
            <a:pPr>
              <a:lnSpc>
                <a:spcPct val="80000"/>
              </a:lnSpc>
            </a:pPr>
            <a:r>
              <a:rPr lang="ro-RO" sz="2800"/>
              <a:t>Să fie depuse până la termenul limită anunţat oficial;</a:t>
            </a:r>
          </a:p>
          <a:p>
            <a:pPr>
              <a:lnSpc>
                <a:spcPct val="80000"/>
              </a:lnSpc>
            </a:pPr>
            <a:r>
              <a:rPr lang="ro-RO" sz="2800"/>
              <a:t>Să fie complete, în variantă electronică şi să conţină setul complet de formulare cerut la fiecare modul, dacă este prevăzută depunerea pe suport de hârtie.</a:t>
            </a:r>
          </a:p>
          <a:p>
            <a:pPr>
              <a:lnSpc>
                <a:spcPct val="80000"/>
              </a:lnSpc>
            </a:pPr>
            <a:r>
              <a:rPr lang="ro-RO" sz="2800"/>
              <a:t>Adresa de înaintare trebuie să fie semnată de reprezentatul legal al ofertantului şi ştampilată.</a:t>
            </a:r>
            <a:endParaRPr lang="en-US" sz="2800"/>
          </a:p>
          <a:p>
            <a:pPr>
              <a:lnSpc>
                <a:spcPct val="80000"/>
              </a:lnSpc>
            </a:pPr>
            <a:endParaRPr lang="en-US" sz="280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0"/>
            <a:ext cx="9144000" cy="1412875"/>
          </a:xfrm>
        </p:spPr>
        <p:txBody>
          <a:bodyPr/>
          <a:lstStyle/>
          <a:p>
            <a:pPr marL="838200" indent="-838200"/>
            <a:r>
              <a:rPr lang="ro-RO" sz="4000" b="1"/>
              <a:t>Instrucţiuni privind depunerea propunerilor de proiecte</a:t>
            </a:r>
            <a:endParaRPr lang="en-US" sz="4000" b="1"/>
          </a:p>
        </p:txBody>
      </p:sp>
      <p:sp>
        <p:nvSpPr>
          <p:cNvPr id="37344" name="Text Box 480"/>
          <p:cNvSpPr txBox="1">
            <a:spLocks noChangeArrowheads="1"/>
          </p:cNvSpPr>
          <p:nvPr/>
        </p:nvSpPr>
        <p:spPr bwMode="auto">
          <a:xfrm>
            <a:off x="0" y="1557338"/>
            <a:ext cx="9144000" cy="2652712"/>
          </a:xfrm>
          <a:prstGeom prst="rect">
            <a:avLst/>
          </a:prstGeom>
          <a:noFill/>
          <a:ln w="9525">
            <a:noFill/>
            <a:miter lim="800000"/>
            <a:headEnd/>
            <a:tailEnd/>
          </a:ln>
          <a:effectLst/>
        </p:spPr>
        <p:txBody>
          <a:bodyPr>
            <a:spAutoFit/>
          </a:bodyPr>
          <a:lstStyle/>
          <a:p>
            <a:r>
              <a:rPr lang="ro-RO" sz="2000" b="1"/>
              <a:t>În vederea participării la competiţie, participanţii au obligativitatea înscrierii prealabile în Registrul Central al Potenţialilor Contractori (RCPC). Detaliile privind modalitatea de înscriere în RCPC se afişează pe situl  </a:t>
            </a:r>
            <a:r>
              <a:rPr lang="ro-RO" sz="2000" b="1">
                <a:hlinkClick r:id="rId2"/>
              </a:rPr>
              <a:t>http://</a:t>
            </a:r>
            <a:r>
              <a:rPr lang="ro-RO" sz="2800" b="1">
                <a:hlinkClick r:id="rId2"/>
              </a:rPr>
              <a:t>www.mct.ro/rpc/home.jsp</a:t>
            </a:r>
            <a:r>
              <a:rPr lang="ro-RO" sz="2000" b="1"/>
              <a:t> .</a:t>
            </a:r>
          </a:p>
          <a:p>
            <a:r>
              <a:rPr lang="ro-RO" sz="2000" b="1"/>
              <a:t>Propunerea de proiect va fi transmisă, atât în format electronic, cât şi pe suport hârtie</a:t>
            </a:r>
          </a:p>
          <a:p>
            <a:r>
              <a:rPr lang="ro-RO" sz="2000" b="1"/>
              <a:t>Documentele necesare întocmirii unei ofertei de proiect sunt prezentate sintetic in tabelul următor:</a:t>
            </a:r>
            <a:endParaRPr lang="en-US" sz="2000" b="1"/>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9229" name="Group 141"/>
          <p:cNvGraphicFramePr>
            <a:graphicFrameLocks noGrp="1"/>
          </p:cNvGraphicFramePr>
          <p:nvPr>
            <p:ph idx="1"/>
          </p:nvPr>
        </p:nvGraphicFramePr>
        <p:xfrm>
          <a:off x="0" y="0"/>
          <a:ext cx="9144000" cy="7097713"/>
        </p:xfrm>
        <a:graphic>
          <a:graphicData uri="http://schemas.openxmlformats.org/drawingml/2006/table">
            <a:tbl>
              <a:tblPr/>
              <a:tblGrid>
                <a:gridCol w="468313"/>
                <a:gridCol w="4751387"/>
                <a:gridCol w="720725"/>
                <a:gridCol w="1511300"/>
                <a:gridCol w="1692275"/>
              </a:tblGrid>
              <a:tr h="67151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Nr </a:t>
                      </a:r>
                      <a:endParaRPr kumimoji="0" lang="ro-RO"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Denumirea documentului</a:t>
                      </a:r>
                      <a:endParaRPr kumimoji="0" lang="ro-RO"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Anex</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a:t>
                      </a:r>
                      <a:endParaRPr kumimoji="0" lang="ro-RO"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Nr. de e</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t>
                      </a: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xemplare</a:t>
                      </a:r>
                      <a:endParaRPr kumimoji="0" lang="ro-RO"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Regimul docu-mentului</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1" u="none" strike="noStrike" cap="none" normalizeH="0" baseline="0" smtClean="0">
                          <a:ln>
                            <a:noFill/>
                          </a:ln>
                          <a:solidFill>
                            <a:schemeClr val="tx1"/>
                          </a:solidFill>
                          <a:effectLst/>
                          <a:latin typeface="Times New Roman" pitchFamily="18" charset="0"/>
                          <a:cs typeface="Times New Roman" pitchFamily="18" charset="0"/>
                        </a:rPr>
                        <a:t>Documente insotitoare</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94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1</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Adresa de inaintare</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6">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Anexa  2</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1/proiect</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21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2</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Declaratie de conformitatea a versi-unilor elecrtonica si suport hartie</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1/proiect</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94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3*</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Imputernicire</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1/proiect</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4</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Declaratie de nefinantare</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1/proiect</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94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5*</a:t>
                      </a:r>
                      <a:endParaRPr kumimoji="0" lang="fr-F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Declaratia privind ajutorul de stat</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1/institutie</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6</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Declaratia privind aplicarea regimului de protectie a informatiilor clasificate</a:t>
                      </a:r>
                      <a:endParaRPr kumimoji="0" lang="pt-BR" sz="1600" b="1"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1/institutie</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Unde este cazul</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1" u="none" strike="noStrike" cap="none" normalizeH="0" baseline="0" smtClean="0">
                          <a:ln>
                            <a:noFill/>
                          </a:ln>
                          <a:solidFill>
                            <a:schemeClr val="tx1"/>
                          </a:solidFill>
                          <a:effectLst/>
                          <a:latin typeface="Times New Roman" pitchFamily="18" charset="0"/>
                          <a:cs typeface="Times New Roman" pitchFamily="18" charset="0"/>
                        </a:rPr>
                        <a:t>Formularele A si B</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7</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Formularul A1 - Informaţii financiare generale</a:t>
                      </a:r>
                      <a:endParaRPr kumimoji="0" lang="ro-RO"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7">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Anexa 2</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1/proiect</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8</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Formularul A2 - Profilul organizaţiilor participante</a:t>
                      </a:r>
                      <a:endParaRPr kumimoji="0" lang="ro-RO"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1/institutie</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94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9</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Formular A2.1- Lista de personal</a:t>
                      </a:r>
                      <a:endParaRPr kumimoji="0" lang="ro-RO"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1/proiect</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21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10</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Formular  A2.2 - Curriculum Vitae</a:t>
                      </a:r>
                      <a:endParaRPr kumimoji="0" lang="ro-RO"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1/persoana relevantă </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94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11</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Formular A2.3 - </a:t>
                      </a:r>
                      <a:r>
                        <a:rPr kumimoji="0" lang="ro-RO" sz="1600" b="1" i="0" u="none" strike="noStrike" cap="none" normalizeH="0" baseline="0" smtClean="0">
                          <a:ln>
                            <a:noFill/>
                          </a:ln>
                          <a:solidFill>
                            <a:schemeClr val="tx1"/>
                          </a:solidFill>
                          <a:effectLst/>
                          <a:latin typeface="Times New Roman" pitchFamily="18" charset="0"/>
                          <a:cs typeface="Times New Roman" pitchFamily="18" charset="0"/>
                        </a:rPr>
                        <a:t>Lista echipamentelor</a:t>
                      </a:r>
                      <a:endParaRPr kumimoji="0" lang="ro-RO"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1/proiect</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21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12*</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Formular A3 – Planul de realizare a proiectului</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1/proiect</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Obligatoriu</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05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13*</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Formular B – Descrierea detaliata a proiectului</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1/proiect</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228600" algn="r"/>
                          <a:tab pos="342900" algn="r"/>
                          <a:tab pos="2743200" algn="ctr"/>
                          <a:tab pos="5486400" algn="r"/>
                        </a:tabLst>
                      </a:pPr>
                      <a:r>
                        <a:rPr kumimoji="0" lang="pt-BR" sz="1600" b="1" i="0" u="none" strike="noStrike" cap="none" normalizeH="0" baseline="0" smtClean="0">
                          <a:ln>
                            <a:noFill/>
                          </a:ln>
                          <a:solidFill>
                            <a:schemeClr val="tx1"/>
                          </a:solidFill>
                          <a:effectLst/>
                          <a:latin typeface="Times New Roman" pitchFamily="18" charset="0"/>
                          <a:cs typeface="Times New Roman" pitchFamily="18" charset="0"/>
                        </a:rPr>
                        <a:t>Obligatoriu </a:t>
                      </a:r>
                      <a:endParaRPr kumimoji="0" lang="pt-BR"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0"/>
            <a:ext cx="9144000" cy="1282700"/>
          </a:xfrm>
        </p:spPr>
        <p:txBody>
          <a:bodyPr/>
          <a:lstStyle/>
          <a:p>
            <a:r>
              <a:rPr lang="ro-RO" sz="4000" b="1"/>
              <a:t>Instrucţiuni privind depunerea propunerilor de proiecte</a:t>
            </a:r>
            <a:endParaRPr lang="en-US" sz="4000" b="1"/>
          </a:p>
        </p:txBody>
      </p:sp>
      <p:sp>
        <p:nvSpPr>
          <p:cNvPr id="38915" name="Rectangle 3"/>
          <p:cNvSpPr>
            <a:spLocks noGrp="1" noChangeArrowheads="1"/>
          </p:cNvSpPr>
          <p:nvPr>
            <p:ph type="body" idx="1"/>
          </p:nvPr>
        </p:nvSpPr>
        <p:spPr>
          <a:xfrm>
            <a:off x="0" y="1341438"/>
            <a:ext cx="9144000" cy="5516562"/>
          </a:xfrm>
        </p:spPr>
        <p:txBody>
          <a:bodyPr/>
          <a:lstStyle/>
          <a:p>
            <a:pPr>
              <a:lnSpc>
                <a:spcPct val="80000"/>
              </a:lnSpc>
              <a:buFontTx/>
              <a:buNone/>
            </a:pPr>
            <a:r>
              <a:rPr lang="pt-BR" sz="1800" b="1"/>
              <a:t>3*	Imputernicirea este documentul în baza căruia partenerii desemnează coordonatorul de proiect, şi îşi asumă sarcinile şi responsabilităţile ce le revin ca parteneri la realizarea proiectului, inclusiv cele prevazute in planul de realizare. </a:t>
            </a:r>
            <a:r>
              <a:rPr lang="fr-FR" sz="1800" b="1"/>
              <a:t>Împuternicirea poate fi semnată separat de coordonatorul ofertei cu toti partenerii din proiect sau cu fiecare participant în parte. </a:t>
            </a:r>
            <a:endParaRPr lang="ro-RO" sz="1800" b="1"/>
          </a:p>
          <a:p>
            <a:pPr>
              <a:lnSpc>
                <a:spcPct val="80000"/>
              </a:lnSpc>
              <a:buFontTx/>
              <a:buNone/>
            </a:pPr>
            <a:r>
              <a:rPr lang="ro-RO" sz="1800" b="1"/>
              <a:t>În cazul în care oferta de proiect este selectata pentru finanţare, coordonatorul proiectului are obligatia de a incheia cu partenerii din consortiu Acordul ferm de colaborare. </a:t>
            </a:r>
          </a:p>
          <a:p>
            <a:pPr>
              <a:lnSpc>
                <a:spcPct val="80000"/>
              </a:lnSpc>
              <a:buFontTx/>
              <a:buNone/>
            </a:pPr>
            <a:r>
              <a:rPr lang="ro-RO" sz="1800" b="1"/>
              <a:t>Împuternicirea nu are un format impus, acesta se stabileşte de către partenerii din consorţiu. </a:t>
            </a:r>
          </a:p>
          <a:p>
            <a:pPr>
              <a:lnSpc>
                <a:spcPct val="80000"/>
              </a:lnSpc>
              <a:buFontTx/>
              <a:buNone/>
            </a:pPr>
            <a:r>
              <a:rPr lang="ro-RO" sz="1800" b="1"/>
              <a:t>Autoritatea contractantă nu îşi asumă nici o responsabilitate privind orice eventuale neînţelegeri care ar putea să apară între parteneri</a:t>
            </a:r>
          </a:p>
          <a:p>
            <a:pPr>
              <a:lnSpc>
                <a:spcPct val="80000"/>
              </a:lnSpc>
              <a:buFontTx/>
              <a:buNone/>
            </a:pPr>
            <a:r>
              <a:rPr lang="ro-RO" sz="1800" b="1"/>
              <a:t>5*</a:t>
            </a:r>
            <a:r>
              <a:rPr lang="en-US" sz="1800" b="1"/>
              <a:t>	</a:t>
            </a:r>
            <a:r>
              <a:rPr lang="ro-RO" sz="1800" b="1"/>
              <a:t>Declaraţia privind ajutorul de stat: fiecare partener va declara pe propria răspundere neimplicarea/ implicarea prin proiect a ajutorului de stat pentru cercetare-dezvoltare. </a:t>
            </a:r>
          </a:p>
          <a:p>
            <a:pPr>
              <a:lnSpc>
                <a:spcPct val="80000"/>
              </a:lnSpc>
              <a:buFontTx/>
              <a:buNone/>
            </a:pPr>
            <a:r>
              <a:rPr lang="ro-RO" sz="1800" b="1"/>
              <a:t>În caz afirmativ, se vor specifica în declaraţie prevederile de finanţare aplicabile pentru proiect, in conformitate cu prevederile legale in vi</a:t>
            </a:r>
            <a:r>
              <a:rPr lang="en-US" sz="1800" b="1"/>
              <a:t>-</a:t>
            </a:r>
            <a:r>
              <a:rPr lang="ro-RO" sz="1800" b="1"/>
              <a:t>goare si in conformitate cu tabelul numarul 3 din Anexa 4 a prezentului document.</a:t>
            </a:r>
            <a:endParaRPr lang="pt-BR" sz="1800" b="1"/>
          </a:p>
          <a:p>
            <a:pPr>
              <a:lnSpc>
                <a:spcPct val="80000"/>
              </a:lnSpc>
              <a:buFontTx/>
              <a:buNone/>
            </a:pPr>
            <a:r>
              <a:rPr lang="pt-BR" sz="1800" b="1"/>
              <a:t>12*Formularul A3 - In faza de oferta de proiect planul de realizare poate fi semnat numai de coordonatorul ofertei de proiect.</a:t>
            </a:r>
          </a:p>
          <a:p>
            <a:pPr>
              <a:lnSpc>
                <a:spcPct val="80000"/>
              </a:lnSpc>
              <a:buFontTx/>
              <a:buNone/>
            </a:pPr>
            <a:r>
              <a:rPr lang="pt-BR" sz="1800" b="1"/>
              <a:t>13*	</a:t>
            </a:r>
            <a:r>
              <a:rPr lang="ro-RO" sz="1800" b="1"/>
              <a:t>Formularul B va fi redactat atât în limba română cât şi în limba engleză. </a:t>
            </a:r>
            <a:endParaRPr lang="en-US" sz="1800" b="1"/>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274638"/>
            <a:ext cx="9144000" cy="633412"/>
          </a:xfrm>
        </p:spPr>
        <p:txBody>
          <a:bodyPr/>
          <a:lstStyle/>
          <a:p>
            <a:r>
              <a:rPr lang="ro-RO" sz="4000" b="1"/>
              <a:t>Structura si modul de prezentare a ofertei de proiect pe suport de hârtie</a:t>
            </a:r>
            <a:endParaRPr lang="en-US" sz="4000" b="1"/>
          </a:p>
        </p:txBody>
      </p:sp>
      <p:sp>
        <p:nvSpPr>
          <p:cNvPr id="39939" name="Rectangle 3"/>
          <p:cNvSpPr>
            <a:spLocks noGrp="1" noChangeArrowheads="1"/>
          </p:cNvSpPr>
          <p:nvPr>
            <p:ph type="body" idx="1"/>
          </p:nvPr>
        </p:nvSpPr>
        <p:spPr>
          <a:xfrm>
            <a:off x="0" y="1412875"/>
            <a:ext cx="9144000" cy="5445125"/>
          </a:xfrm>
          <a:noFill/>
        </p:spPr>
        <p:txBody>
          <a:bodyPr/>
          <a:lstStyle/>
          <a:p>
            <a:pPr>
              <a:lnSpc>
                <a:spcPct val="90000"/>
              </a:lnSpc>
              <a:buFontTx/>
              <a:buNone/>
            </a:pPr>
            <a:r>
              <a:rPr lang="ro-RO" sz="2000" b="1"/>
              <a:t>Oferta de proiect pe suport de hârtie va fi introdusa intr-un plic cu burduf care va conţine:</a:t>
            </a:r>
          </a:p>
          <a:p>
            <a:pPr>
              <a:lnSpc>
                <a:spcPct val="90000"/>
              </a:lnSpc>
              <a:buFontTx/>
              <a:buNone/>
            </a:pPr>
            <a:r>
              <a:rPr lang="ro-RO" sz="2000" b="1"/>
              <a:t>● Un dosar de plastic cu documentele însoţitoare, aşezat în ordinea menţionată în tabelul anterior.</a:t>
            </a:r>
          </a:p>
          <a:p>
            <a:pPr>
              <a:lnSpc>
                <a:spcPct val="90000"/>
              </a:lnSpc>
              <a:buFontTx/>
              <a:buNone/>
            </a:pPr>
            <a:r>
              <a:rPr lang="ro-RO" sz="2000" b="1"/>
              <a:t>● Un dosar de plastic cu formularele A.</a:t>
            </a:r>
          </a:p>
          <a:p>
            <a:pPr>
              <a:lnSpc>
                <a:spcPct val="90000"/>
              </a:lnSpc>
              <a:buFontTx/>
              <a:buNone/>
            </a:pPr>
            <a:r>
              <a:rPr lang="ro-RO" sz="2000" b="1"/>
              <a:t>● Un dosar de plastic cu formularele B (româna si engleză).</a:t>
            </a:r>
          </a:p>
          <a:p>
            <a:pPr>
              <a:lnSpc>
                <a:spcPct val="90000"/>
              </a:lnSpc>
              <a:buFontTx/>
              <a:buNone/>
            </a:pPr>
            <a:r>
              <a:rPr lang="ro-RO" sz="2000" b="1"/>
              <a:t>● CD-ul – cu oferta de proiect in format electronic.</a:t>
            </a:r>
          </a:p>
          <a:p>
            <a:pPr>
              <a:lnSpc>
                <a:spcPct val="90000"/>
              </a:lnSpc>
              <a:buFontTx/>
              <a:buNone/>
            </a:pPr>
            <a:r>
              <a:rPr lang="ro-RO" sz="2000" b="1"/>
              <a:t>Pe plicul cu burduf se vor înscrie:</a:t>
            </a:r>
          </a:p>
          <a:p>
            <a:pPr>
              <a:lnSpc>
                <a:spcPct val="90000"/>
              </a:lnSpc>
              <a:buFontTx/>
              <a:buNone/>
            </a:pPr>
            <a:r>
              <a:rPr lang="ro-RO" sz="2000" b="1"/>
              <a:t>● </a:t>
            </a:r>
            <a:r>
              <a:rPr lang="it-IT" sz="2000" b="1"/>
              <a:t>Denumirea programului/ Modulului: Programul 2 – CAPACITĂŢI / Modulul….</a:t>
            </a:r>
            <a:endParaRPr lang="ro-RO" sz="2000" b="1"/>
          </a:p>
          <a:p>
            <a:pPr>
              <a:lnSpc>
                <a:spcPct val="90000"/>
              </a:lnSpc>
              <a:buFontTx/>
              <a:buNone/>
            </a:pPr>
            <a:r>
              <a:rPr lang="ro-RO" sz="2000" b="1"/>
              <a:t>● Domeniul de cercetare şi codificarea domeniului de cercetare.</a:t>
            </a:r>
          </a:p>
          <a:p>
            <a:pPr>
              <a:lnSpc>
                <a:spcPct val="90000"/>
              </a:lnSpc>
              <a:buFontTx/>
              <a:buNone/>
            </a:pPr>
            <a:r>
              <a:rPr lang="ro-RO" sz="2000" b="1"/>
              <a:t>● Tipul proiectului. </a:t>
            </a:r>
          </a:p>
          <a:p>
            <a:pPr>
              <a:lnSpc>
                <a:spcPct val="90000"/>
              </a:lnSpc>
              <a:buFontTx/>
              <a:buNone/>
            </a:pPr>
            <a:r>
              <a:rPr lang="ro-RO" sz="2000" b="1"/>
              <a:t>● Numărul alocat la înregistrarea on-line.</a:t>
            </a:r>
          </a:p>
          <a:p>
            <a:pPr>
              <a:lnSpc>
                <a:spcPct val="90000"/>
              </a:lnSpc>
              <a:buFontTx/>
              <a:buNone/>
            </a:pPr>
            <a:r>
              <a:rPr lang="ro-RO" sz="2000" b="1"/>
              <a:t>● Acronimul ofertei de proiect.</a:t>
            </a:r>
          </a:p>
          <a:p>
            <a:pPr>
              <a:lnSpc>
                <a:spcPct val="90000"/>
              </a:lnSpc>
              <a:buFontTx/>
              <a:buNone/>
            </a:pPr>
            <a:r>
              <a:rPr lang="ro-RO" sz="2000" b="1"/>
              <a:t>● Instituţia coordonatoare.</a:t>
            </a:r>
            <a:endParaRPr lang="en-US" sz="2000" b="1"/>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type="body" idx="1"/>
          </p:nvPr>
        </p:nvSpPr>
        <p:spPr>
          <a:xfrm>
            <a:off x="0" y="0"/>
            <a:ext cx="9144000" cy="6858000"/>
          </a:xfrm>
        </p:spPr>
        <p:txBody>
          <a:bodyPr/>
          <a:lstStyle/>
          <a:p>
            <a:pPr>
              <a:lnSpc>
                <a:spcPct val="80000"/>
              </a:lnSpc>
              <a:buFontTx/>
              <a:buNone/>
            </a:pPr>
            <a:r>
              <a:rPr lang="ro-RO" sz="2400" b="1"/>
              <a:t>Adresa de înaintare a propunerii de proiect, semnată de reprezentantul autorizat al instituţiei ofertante, va preciza elementele de identificare prezentate mai sus, şi faptul că  nu există diferenţe între versiunea electronică şi propunerea de proiect prezentată pe suport hârtie.</a:t>
            </a:r>
            <a:endParaRPr lang="en-US" sz="2400" b="1"/>
          </a:p>
          <a:p>
            <a:pPr>
              <a:lnSpc>
                <a:spcPct val="80000"/>
              </a:lnSpc>
              <a:buFontTx/>
              <a:buNone/>
            </a:pPr>
            <a:r>
              <a:rPr lang="ro-RO" sz="2400" b="1"/>
              <a:t>Structura si modul de prezentare a ofertei de proiect in format electronic </a:t>
            </a:r>
          </a:p>
          <a:p>
            <a:pPr>
              <a:lnSpc>
                <a:spcPct val="80000"/>
              </a:lnSpc>
              <a:buFontTx/>
              <a:buNone/>
            </a:pPr>
            <a:r>
              <a:rPr lang="ro-RO" sz="2400" b="1"/>
              <a:t>CD-ul va conţine documentele ofertei în fişiere structurate în următorul mod:</a:t>
            </a:r>
          </a:p>
          <a:p>
            <a:pPr>
              <a:lnSpc>
                <a:spcPct val="80000"/>
              </a:lnSpc>
              <a:buFontTx/>
              <a:buNone/>
            </a:pPr>
            <a:r>
              <a:rPr lang="ro-RO" sz="2400" b="1"/>
              <a:t>● Un fişier care să conţină Fişa de însoţire (format rtf). Denumirea fişierului va fi “numărul alocat la înregistrarea on line - FI”. (Exemplu: 0036–FI.rtf)</a:t>
            </a:r>
          </a:p>
          <a:p>
            <a:pPr>
              <a:lnSpc>
                <a:spcPct val="80000"/>
              </a:lnSpc>
              <a:buFontTx/>
              <a:buNone/>
            </a:pPr>
            <a:r>
              <a:rPr lang="ro-RO" sz="2400" b="1"/>
              <a:t>● Un singur fişier in format PDF, care să conţină toate formularele A (A1, A2, A2.1, A2.2, A2.3, A3), formularul B în limba română, precum şi formularul B în limba engleză. </a:t>
            </a:r>
            <a:r>
              <a:rPr lang="it-IT" sz="2400" b="1"/>
              <a:t>Denumirea fişierului va fi „numărul alocat la înregistrarea on line–formulare”. (Exemplu: 0036–formulare.pdf)</a:t>
            </a:r>
            <a:endParaRPr lang="ro-RO" sz="2400" b="1" i="1"/>
          </a:p>
          <a:p>
            <a:pPr>
              <a:lnSpc>
                <a:spcPct val="80000"/>
              </a:lnSpc>
              <a:buFontTx/>
              <a:buNone/>
            </a:pPr>
            <a:r>
              <a:rPr lang="ro-RO" sz="2400" b="1" i="1"/>
              <a:t>Notă:</a:t>
            </a:r>
            <a:r>
              <a:rPr lang="ro-RO" sz="2400" b="1"/>
              <a:t> </a:t>
            </a:r>
            <a:r>
              <a:rPr lang="ro-RO" sz="2400" b="1" i="1"/>
              <a:t>Ofertele de proiect care nu îndeplinesc condiţiile de prezentare impuse, vor fi declarate neeligibile</a:t>
            </a:r>
            <a:r>
              <a:rPr lang="ro-RO" sz="2400" b="1"/>
              <a:t>.</a:t>
            </a:r>
            <a:endParaRPr lang="en-US" sz="2400" b="1"/>
          </a:p>
          <a:p>
            <a:pPr>
              <a:lnSpc>
                <a:spcPct val="80000"/>
              </a:lnSpc>
              <a:buFontTx/>
              <a:buNone/>
            </a:pPr>
            <a:endParaRPr lang="en-US" sz="2400" b="1"/>
          </a:p>
          <a:p>
            <a:pPr>
              <a:lnSpc>
                <a:spcPct val="80000"/>
              </a:lnSpc>
              <a:buFontTx/>
              <a:buNone/>
            </a:pPr>
            <a:endParaRPr lang="en-US" sz="2400" b="1"/>
          </a:p>
          <a:p>
            <a:pPr>
              <a:lnSpc>
                <a:spcPct val="80000"/>
              </a:lnSpc>
            </a:pPr>
            <a:endParaRPr lang="en-US" sz="180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0"/>
            <a:ext cx="9144000" cy="966788"/>
          </a:xfrm>
        </p:spPr>
        <p:txBody>
          <a:bodyPr/>
          <a:lstStyle/>
          <a:p>
            <a:r>
              <a:rPr lang="pt-BR" sz="4000" b="1"/>
              <a:t>Procedura de depunere a ofertei de proiect</a:t>
            </a:r>
            <a:endParaRPr lang="en-US" sz="4000" b="1"/>
          </a:p>
        </p:txBody>
      </p:sp>
      <p:sp>
        <p:nvSpPr>
          <p:cNvPr id="40963" name="Rectangle 3"/>
          <p:cNvSpPr>
            <a:spLocks noGrp="1" noChangeArrowheads="1"/>
          </p:cNvSpPr>
          <p:nvPr>
            <p:ph type="body" idx="1"/>
          </p:nvPr>
        </p:nvSpPr>
        <p:spPr>
          <a:xfrm>
            <a:off x="0" y="1268413"/>
            <a:ext cx="9144000" cy="5589587"/>
          </a:xfrm>
        </p:spPr>
        <p:txBody>
          <a:bodyPr/>
          <a:lstStyle/>
          <a:p>
            <a:pPr>
              <a:lnSpc>
                <a:spcPct val="80000"/>
              </a:lnSpc>
            </a:pPr>
            <a:r>
              <a:rPr lang="ro-RO" sz="2000" b="1"/>
              <a:t>Toate informaţiile referitoare la competiţiile aferente Programului 2, privind calendarul competiţional, termenele limită, modălităţile de înregistrare şi depunere on-line a ofertelor de proiecte etc. vor fi afişate pe site-ul competiţiei: </a:t>
            </a:r>
            <a:r>
              <a:rPr lang="ro-RO" sz="2000" b="1">
                <a:hlinkClick r:id="rId2"/>
              </a:rPr>
              <a:t>www.mct.ro/pn2/capacitati</a:t>
            </a:r>
            <a:r>
              <a:rPr lang="ro-RO" sz="2000" b="1"/>
              <a:t>. </a:t>
            </a:r>
          </a:p>
          <a:p>
            <a:pPr>
              <a:lnSpc>
                <a:spcPct val="80000"/>
              </a:lnSpc>
            </a:pPr>
            <a:r>
              <a:rPr lang="ro-RO" sz="2000" b="1"/>
              <a:t>Participanţii la competiţie, prin coordonatorii de proiect, trebuie să se înregistreze şi să depună on-line ofertele de proiecte cu care doresc sa participe la competiţie, pana la termenul limită stabilit prin calendarul competiţiei. Pe baza înregistrării on-line participanţii la competiţie vor fi programaţi pentru depunerea ofertelor de proiecte atât on-line cat si in format electronic (CD) si pe suport hârtie. </a:t>
            </a:r>
          </a:p>
          <a:p>
            <a:pPr>
              <a:lnSpc>
                <a:spcPct val="80000"/>
              </a:lnSpc>
            </a:pPr>
            <a:r>
              <a:rPr lang="ro-RO" sz="2000" b="1"/>
              <a:t>Fişierele PDF depuse on-line, conţinând oferta de proiect, vor fi folosite în procesul de evaluare on-line. </a:t>
            </a:r>
          </a:p>
          <a:p>
            <a:pPr>
              <a:lnSpc>
                <a:spcPct val="80000"/>
              </a:lnSpc>
            </a:pPr>
            <a:r>
              <a:rPr lang="ro-RO" sz="2000" b="1"/>
              <a:t>În cazul în care nu este respectata procedura de depunere a ofertelor de proiect, acestea vor fi descalificate.</a:t>
            </a:r>
          </a:p>
          <a:p>
            <a:pPr>
              <a:lnSpc>
                <a:spcPct val="80000"/>
              </a:lnSpc>
            </a:pPr>
            <a:r>
              <a:rPr lang="ro-RO" sz="2000" b="1"/>
              <a:t>In cazul apariţiei unor probleme tehnice, la înregistrarea on-line a ofertelor de proiect, Autoritatea Contractantă va anunţa modalitatea de rezolvare a acestora.</a:t>
            </a:r>
          </a:p>
          <a:p>
            <a:pPr>
              <a:lnSpc>
                <a:spcPct val="80000"/>
              </a:lnSpc>
            </a:pPr>
            <a:r>
              <a:rPr lang="ro-RO" sz="2000" b="1"/>
              <a:t>Modalitatea de transmitere a ofertei de proiect (prin poştă, prin curier), precum şi responsabilitatea depunerii în termenul stabilit revine, în totalitate, ofertantului.</a:t>
            </a:r>
            <a:endParaRPr lang="en-US" sz="2000" b="1"/>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0"/>
            <a:ext cx="8229600" cy="692150"/>
          </a:xfrm>
        </p:spPr>
        <p:txBody>
          <a:bodyPr/>
          <a:lstStyle/>
          <a:p>
            <a:pPr marL="838200" indent="-838200"/>
            <a:r>
              <a:rPr lang="ro-RO" sz="4000" b="1"/>
              <a:t>Procedura de evaluare</a:t>
            </a:r>
            <a:endParaRPr lang="en-US" sz="4000" b="1"/>
          </a:p>
        </p:txBody>
      </p:sp>
      <p:sp>
        <p:nvSpPr>
          <p:cNvPr id="41987" name="Rectangle 3"/>
          <p:cNvSpPr>
            <a:spLocks noGrp="1" noChangeArrowheads="1"/>
          </p:cNvSpPr>
          <p:nvPr>
            <p:ph type="body" idx="4294967295"/>
          </p:nvPr>
        </p:nvSpPr>
        <p:spPr>
          <a:xfrm>
            <a:off x="0" y="908050"/>
            <a:ext cx="9144000" cy="5616575"/>
          </a:xfrm>
        </p:spPr>
        <p:txBody>
          <a:bodyPr/>
          <a:lstStyle/>
          <a:p>
            <a:pPr marL="609600" indent="-609600"/>
            <a:r>
              <a:rPr lang="ro-RO" sz="1800" b="1"/>
              <a:t>Procedura generală de evaluare a propunerilor de proiecte</a:t>
            </a:r>
            <a:r>
              <a:rPr lang="ro-RO" sz="1800"/>
              <a:t> </a:t>
            </a:r>
            <a:endParaRPr lang="en-US" sz="1800"/>
          </a:p>
          <a:p>
            <a:pPr marL="609600" indent="-609600">
              <a:buFontTx/>
              <a:buAutoNum type="alphaLcParenR"/>
            </a:pPr>
            <a:r>
              <a:rPr lang="ro-RO" sz="1800" b="1"/>
              <a:t>Faza evaluării individuale</a:t>
            </a:r>
            <a:r>
              <a:rPr lang="ro-RO" sz="1800"/>
              <a:t>.</a:t>
            </a:r>
            <a:r>
              <a:rPr lang="en-US" sz="1800"/>
              <a:t> </a:t>
            </a:r>
          </a:p>
          <a:p>
            <a:pPr marL="609600" indent="-609600">
              <a:buFontTx/>
              <a:buAutoNum type="alphaLcParenR"/>
            </a:pPr>
            <a:r>
              <a:rPr lang="ro-RO" sz="1800" b="1"/>
              <a:t>Faza evaluării în panel.</a:t>
            </a:r>
            <a:r>
              <a:rPr lang="en-US" sz="1800"/>
              <a:t> </a:t>
            </a:r>
          </a:p>
          <a:p>
            <a:pPr marL="609600" indent="-609600"/>
            <a:r>
              <a:rPr lang="ro-RO" sz="1800" b="1"/>
              <a:t>Procedura de evaluare a proiectelor de susţinere a participării la proiecte internaţionale</a:t>
            </a:r>
            <a:r>
              <a:rPr lang="ro-RO" sz="1800"/>
              <a:t> (Modulul III)</a:t>
            </a:r>
            <a:endParaRPr lang="en-US" sz="1800"/>
          </a:p>
          <a:p>
            <a:pPr marL="609600" indent="-609600"/>
            <a:r>
              <a:rPr lang="ro-RO" sz="1800" b="1"/>
              <a:t>Procedura de evaluare a proiectelor de susţinere a reprezentării României în cadrul organismelor ST internaţionale </a:t>
            </a:r>
            <a:r>
              <a:rPr lang="ro-RO" sz="1800"/>
              <a:t>(Modulul IV)</a:t>
            </a:r>
            <a:r>
              <a:rPr lang="en-US" sz="1800"/>
              <a:t> </a:t>
            </a:r>
          </a:p>
          <a:p>
            <a:pPr marL="609600" indent="-609600"/>
            <a:r>
              <a:rPr lang="ro-RO" sz="1800" b="1"/>
              <a:t>Criteriile de evaluare</a:t>
            </a:r>
            <a:endParaRPr lang="en-US" sz="1800" b="1"/>
          </a:p>
          <a:p>
            <a:pPr marL="609600" indent="-609600">
              <a:buFontTx/>
              <a:buNone/>
            </a:pPr>
            <a:r>
              <a:rPr lang="ro-RO" sz="1800" b="1"/>
              <a:t>Pentru evaluarea proiectelor se utilizează seturile de criterii şi grilele de evaluare prezentate în  Anexa 3 -  Criterii de</a:t>
            </a:r>
            <a:r>
              <a:rPr lang="en-US" sz="1800" b="1"/>
              <a:t> </a:t>
            </a:r>
            <a:r>
              <a:rPr lang="ro-RO" sz="1800" b="1"/>
              <a:t>evaluare, respectiv:</a:t>
            </a:r>
            <a:endParaRPr lang="ro-RO" sz="1800" b="1" u="sng"/>
          </a:p>
          <a:p>
            <a:pPr marL="609600" indent="-609600"/>
            <a:r>
              <a:rPr lang="ro-RO" sz="1800" b="1" u="sng"/>
              <a:t>Anexa 3 a</a:t>
            </a:r>
            <a:r>
              <a:rPr lang="ro-RO" sz="1800" b="1"/>
              <a:t> - 	Criteriile de evaluare pentru proiecte de investiţii pentru dezvoltarea infrastructurii CDI .</a:t>
            </a:r>
            <a:endParaRPr lang="ro-RO" sz="1800" b="1" u="sng"/>
          </a:p>
          <a:p>
            <a:pPr marL="609600" indent="-609600"/>
            <a:r>
              <a:rPr lang="ro-RO" sz="1800" b="1" u="sng"/>
              <a:t>Anexa 3b</a:t>
            </a:r>
            <a:r>
              <a:rPr lang="ro-RO" sz="1800" b="1"/>
              <a:t>  -  Criteriile de evaluare pentru proiecte suport pentru creşterea eficienţei şi a impactului activităţilor CDI.</a:t>
            </a:r>
            <a:endParaRPr lang="ro-RO" sz="1800" b="1" u="sng"/>
          </a:p>
          <a:p>
            <a:pPr marL="609600" indent="-609600"/>
            <a:r>
              <a:rPr lang="ro-RO" sz="1800" b="1" u="sng"/>
              <a:t>Anexa 3c</a:t>
            </a:r>
            <a:r>
              <a:rPr lang="ro-RO" sz="1800" b="1"/>
              <a:t> - Criterii de evaluare pentru proiectele suport de susţinere a reprezentării României în cadrul organismelor ST internaţionale.</a:t>
            </a:r>
            <a:endParaRPr lang="ro-RO" sz="1800" b="1" i="1"/>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57200" y="274638"/>
            <a:ext cx="8229600" cy="706437"/>
          </a:xfrm>
        </p:spPr>
        <p:txBody>
          <a:bodyPr/>
          <a:lstStyle/>
          <a:p>
            <a:r>
              <a:rPr lang="en-US" b="1"/>
              <a:t>Anexe</a:t>
            </a:r>
          </a:p>
        </p:txBody>
      </p:sp>
      <p:sp>
        <p:nvSpPr>
          <p:cNvPr id="100355" name="Rectangle 3"/>
          <p:cNvSpPr>
            <a:spLocks noGrp="1" noChangeArrowheads="1"/>
          </p:cNvSpPr>
          <p:nvPr>
            <p:ph type="body" idx="1"/>
          </p:nvPr>
        </p:nvSpPr>
        <p:spPr>
          <a:xfrm>
            <a:off x="0" y="1196975"/>
            <a:ext cx="9144000" cy="5661025"/>
          </a:xfrm>
        </p:spPr>
        <p:txBody>
          <a:bodyPr/>
          <a:lstStyle/>
          <a:p>
            <a:r>
              <a:rPr lang="ro-RO" sz="2800" b="1" u="sng"/>
              <a:t>Anexa 1a – Definiţiile unor categorii de activităţi admise în cadrul programului</a:t>
            </a:r>
            <a:endParaRPr lang="en-US" sz="2800" b="1" u="sng"/>
          </a:p>
          <a:p>
            <a:r>
              <a:rPr lang="ro-RO" sz="2800" b="1" u="sng"/>
              <a:t>Anexa 1b</a:t>
            </a:r>
            <a:r>
              <a:rPr lang="ro-RO" sz="2800" u="sng"/>
              <a:t>/ </a:t>
            </a:r>
            <a:r>
              <a:rPr lang="ro-RO" sz="2800" b="1" u="sng"/>
              <a:t>Lista domeniilor CD prioritare</a:t>
            </a:r>
            <a:endParaRPr lang="en-US" sz="2800" b="1" u="sng"/>
          </a:p>
          <a:p>
            <a:r>
              <a:rPr lang="ro-RO" sz="2800" b="1" u="sng"/>
              <a:t>Anexa  2 - Formulare de ofertare/  Notă explicativă</a:t>
            </a:r>
            <a:r>
              <a:rPr lang="en-US" sz="2800"/>
              <a:t> </a:t>
            </a:r>
            <a:br>
              <a:rPr lang="en-US" sz="2800"/>
            </a:br>
            <a:r>
              <a:rPr lang="ro-RO" sz="2800" b="1"/>
              <a:t>NOTĂ EXPLICATIVĂ PRIVIND MODUL DE COMPLETARE A FORMULARELOR PENTRU PROPUNEREA DE PROIECT</a:t>
            </a:r>
            <a:endParaRPr lang="en-US" sz="2800" b="1"/>
          </a:p>
          <a:p>
            <a:r>
              <a:rPr lang="ro-RO" sz="2800" b="1" u="sng"/>
              <a:t>Anexa  2 – </a:t>
            </a:r>
            <a:r>
              <a:rPr lang="en-US" sz="2800" b="1" u="sng"/>
              <a:t>Formularele A</a:t>
            </a:r>
          </a:p>
          <a:p>
            <a:r>
              <a:rPr lang="ro-RO" sz="2800" b="1" u="sng"/>
              <a:t>Anexa  2 – </a:t>
            </a:r>
            <a:r>
              <a:rPr lang="en-US" sz="2800" b="1" u="sng"/>
              <a:t>Formular B</a:t>
            </a:r>
          </a:p>
          <a:p>
            <a:r>
              <a:rPr lang="en-US" sz="2800" b="1"/>
              <a:t>Anexa 3</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0" y="0"/>
            <a:ext cx="9144000" cy="1052513"/>
          </a:xfrm>
        </p:spPr>
        <p:txBody>
          <a:bodyPr/>
          <a:lstStyle/>
          <a:p>
            <a:pPr marL="838200" indent="-838200"/>
            <a:r>
              <a:rPr lang="ro-RO" sz="4000" b="1"/>
              <a:t>Clasificarea şi selectarea propunerilor de proiect</a:t>
            </a:r>
            <a:endParaRPr lang="en-US" sz="4000" b="1"/>
          </a:p>
        </p:txBody>
      </p:sp>
      <p:sp>
        <p:nvSpPr>
          <p:cNvPr id="43011" name="Rectangle 3"/>
          <p:cNvSpPr>
            <a:spLocks noGrp="1" noChangeArrowheads="1"/>
          </p:cNvSpPr>
          <p:nvPr>
            <p:ph type="body" idx="1"/>
          </p:nvPr>
        </p:nvSpPr>
        <p:spPr>
          <a:xfrm>
            <a:off x="0" y="1196975"/>
            <a:ext cx="9144000" cy="5661025"/>
          </a:xfrm>
        </p:spPr>
        <p:txBody>
          <a:bodyPr/>
          <a:lstStyle/>
          <a:p>
            <a:pPr marL="609600" indent="-609600">
              <a:buFontTx/>
              <a:buNone/>
            </a:pPr>
            <a:r>
              <a:rPr lang="ro-RO" sz="1400" b="1"/>
              <a:t>Procedura generală de clasificare şi selectare a propunerilor de proiecte</a:t>
            </a:r>
            <a:endParaRPr lang="en-US" sz="1400" b="1"/>
          </a:p>
          <a:p>
            <a:pPr marL="609600" indent="-609600"/>
            <a:r>
              <a:rPr lang="ro-RO" sz="1400" b="1"/>
              <a:t>Propunerile de proiecte declarate eligibile, dar care nu întrunesc punctajul minim cerut la cel mult unul dintre criteriile de evaluare, sau nu obţin 70 de puncte, nu vor fi clasificate.</a:t>
            </a:r>
            <a:r>
              <a:rPr lang="en-US" sz="1400" b="1"/>
              <a:t> </a:t>
            </a:r>
          </a:p>
          <a:p>
            <a:pPr marL="609600" indent="-609600">
              <a:buFontTx/>
              <a:buNone/>
            </a:pPr>
            <a:r>
              <a:rPr lang="ro-RO" sz="1400" b="1" i="1"/>
              <a:t>Notă: în cadrul Modulului I, un anumit director de proiect nu poate primi finanţare decât cel mult pentru unul dintre proiectele pe care le-a depus şi care i-au fost selectate pentru finanţare.</a:t>
            </a:r>
            <a:r>
              <a:rPr lang="ro-RO" sz="1400" b="1"/>
              <a:t> </a:t>
            </a:r>
            <a:endParaRPr lang="en-US" sz="1400" b="1"/>
          </a:p>
          <a:p>
            <a:pPr marL="609600" indent="-609600">
              <a:buFontTx/>
              <a:buNone/>
            </a:pPr>
            <a:r>
              <a:rPr lang="ro-RO" sz="1400" b="1"/>
              <a:t>Selectarea proiectelor de susţinere a participării la proiecte internaţionale</a:t>
            </a:r>
            <a:r>
              <a:rPr lang="en-US" sz="1400" b="1"/>
              <a:t> </a:t>
            </a:r>
          </a:p>
          <a:p>
            <a:pPr marL="609600" indent="-609600">
              <a:buFontTx/>
              <a:buNone/>
            </a:pPr>
            <a:r>
              <a:rPr lang="ro-RO" sz="1400" b="1"/>
              <a:t>Contestaţii</a:t>
            </a:r>
            <a:endParaRPr lang="en-US" sz="1400" b="1"/>
          </a:p>
          <a:p>
            <a:pPr marL="609600" indent="-609600"/>
            <a:r>
              <a:rPr lang="ro-RO" sz="1400" b="1"/>
              <a:t>Se vor admite doar acele contestaţii care fac referiri la vicii de procedură.</a:t>
            </a:r>
            <a:endParaRPr lang="en-US" sz="1400" b="1"/>
          </a:p>
          <a:p>
            <a:pPr marL="609600" indent="-609600"/>
            <a:r>
              <a:rPr lang="ro-RO" sz="1400" b="1"/>
              <a:t>CALENDARUL COMPETIŢIEI – Competiţia 1</a:t>
            </a:r>
            <a:endParaRPr lang="en-US" sz="1400" b="1"/>
          </a:p>
          <a:p>
            <a:pPr marL="609600" indent="-609600">
              <a:buFontTx/>
              <a:buNone/>
            </a:pPr>
            <a:r>
              <a:rPr lang="ro-RO" sz="1400" b="1"/>
              <a:t>Termenele de depunere a propunerilor de proiecte şi calendarul complet vor fi publicate o dată cu anunţul de lansare a competiţiei, pe pagina </a:t>
            </a:r>
            <a:r>
              <a:rPr lang="ro-RO" sz="1400" b="1" u="sng">
                <a:hlinkClick r:id="rId2"/>
              </a:rPr>
              <a:t>www.mct.ro</a:t>
            </a:r>
            <a:r>
              <a:rPr lang="ro-RO" sz="1400" b="1"/>
              <a:t> a Autorităţii Naţionale pentru Cercetare Ştiinţifică. </a:t>
            </a:r>
          </a:p>
          <a:p>
            <a:pPr marL="609600" indent="-609600">
              <a:buFontTx/>
              <a:buNone/>
            </a:pPr>
            <a:r>
              <a:rPr lang="ro-RO" sz="1400" b="1"/>
              <a:t>Un calendar estimat provizoriu este următorul:</a:t>
            </a:r>
          </a:p>
          <a:p>
            <a:pPr marL="990600" lvl="1" indent="-533400">
              <a:buFontTx/>
              <a:buNone/>
            </a:pPr>
            <a:r>
              <a:rPr lang="ro-RO" sz="1400" b="1"/>
              <a:t>- Termen limită de depunere a propunerilor de proiect: 29 iunie 2007.</a:t>
            </a:r>
          </a:p>
          <a:p>
            <a:pPr marL="990600" lvl="1" indent="-533400">
              <a:buFontTx/>
              <a:buNone/>
            </a:pPr>
            <a:r>
              <a:rPr lang="ro-RO" sz="1400" b="1"/>
              <a:t>- Data estimată a publicării rezultatelor evaluării: 23 iulie 2007.</a:t>
            </a:r>
          </a:p>
          <a:p>
            <a:pPr marL="990600" lvl="1" indent="-533400">
              <a:buFontTx/>
              <a:buNone/>
            </a:pPr>
            <a:r>
              <a:rPr lang="ro-RO" sz="1400" b="1"/>
              <a:t>- Data estimată a semnării contractelor: 6 august - 10 septembrie 2007.</a:t>
            </a:r>
            <a:r>
              <a:rPr lang="en-US" sz="1400" b="1"/>
              <a:t> </a:t>
            </a:r>
          </a:p>
          <a:p>
            <a:pPr marL="609600" indent="-609600"/>
            <a:r>
              <a:rPr lang="ro-RO" sz="1400" b="1"/>
              <a:t>PUNCTE DE CONTACT</a:t>
            </a:r>
            <a:endParaRPr lang="en-US" sz="1400" b="1"/>
          </a:p>
          <a:p>
            <a:pPr marL="609600" indent="-609600">
              <a:buFontTx/>
              <a:buNone/>
            </a:pPr>
            <a:r>
              <a:rPr lang="ro-RO" sz="1400" b="1"/>
              <a:t>Informaţiile pot fi obţinute astfel:</a:t>
            </a:r>
            <a:endParaRPr lang="ro-RO" sz="1400" b="1">
              <a:sym typeface="Symbol" pitchFamily="18" charset="2"/>
            </a:endParaRPr>
          </a:p>
          <a:p>
            <a:pPr marL="990600" lvl="1" indent="-533400">
              <a:buFontTx/>
              <a:buNone/>
            </a:pPr>
            <a:r>
              <a:rPr lang="ro-RO" sz="1400" b="1">
                <a:sym typeface="Symbol" pitchFamily="18" charset="2"/>
              </a:rPr>
              <a:t></a:t>
            </a:r>
            <a:r>
              <a:rPr lang="ro-RO" sz="1400" b="1"/>
              <a:t> Pe pagina </a:t>
            </a:r>
            <a:r>
              <a:rPr lang="ro-RO" sz="1400" b="1">
                <a:hlinkClick r:id="rId2"/>
              </a:rPr>
              <a:t>www.mct.ro</a:t>
            </a:r>
            <a:r>
              <a:rPr lang="ro-RO" sz="1400" b="1"/>
              <a:t> privind depunerea propunerilor de proiecte, desfăşurarea competiţiei şi calendarul competiţional;</a:t>
            </a:r>
            <a:endParaRPr lang="ro-RO" sz="1400" b="1">
              <a:sym typeface="Symbol" pitchFamily="18" charset="2"/>
            </a:endParaRPr>
          </a:p>
          <a:p>
            <a:pPr marL="990600" lvl="1" indent="-533400">
              <a:buFontTx/>
              <a:buNone/>
            </a:pPr>
            <a:r>
              <a:rPr lang="ro-RO" sz="1400" b="1">
                <a:sym typeface="Symbol" pitchFamily="18" charset="2"/>
              </a:rPr>
              <a:t></a:t>
            </a:r>
            <a:r>
              <a:rPr lang="ro-RO" sz="1400" b="1"/>
              <a:t> Pe pagina </a:t>
            </a:r>
            <a:r>
              <a:rPr lang="ro-RO" sz="1400" b="1">
                <a:hlinkClick r:id="rId3"/>
              </a:rPr>
              <a:t>www.mct-capacitati.ro</a:t>
            </a:r>
            <a:r>
              <a:rPr lang="ro-RO" sz="1400" b="1"/>
              <a:t> pentru depunerea în format electronic a propunerilor de proiecte;</a:t>
            </a:r>
          </a:p>
          <a:p>
            <a:pPr marL="609600" indent="-609600">
              <a:buFontTx/>
              <a:buNone/>
            </a:pPr>
            <a:r>
              <a:rPr lang="ro-RO" sz="1400" b="1"/>
              <a:t>Întrebările pot fi adresate la: e-mail: </a:t>
            </a:r>
            <a:r>
              <a:rPr lang="ro-RO" sz="1400" b="1">
                <a:hlinkClick r:id="rId4"/>
              </a:rPr>
              <a:t>capacitati@mct.ro</a:t>
            </a:r>
            <a:r>
              <a:rPr lang="ro-RO" sz="1400" b="1"/>
              <a:t>. </a:t>
            </a:r>
            <a:endParaRPr lang="en-US" sz="1400" b="1"/>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4638"/>
            <a:ext cx="8229600" cy="490537"/>
          </a:xfrm>
        </p:spPr>
        <p:txBody>
          <a:bodyPr/>
          <a:lstStyle/>
          <a:p>
            <a:r>
              <a:rPr lang="ro-RO" sz="2400" b="1" u="sng"/>
              <a:t>Anexa 1a – Definiţiile unor categorii de activităţi admise în cadrul programului</a:t>
            </a:r>
            <a:r>
              <a:rPr lang="en-US" sz="1200"/>
              <a:t> </a:t>
            </a:r>
          </a:p>
        </p:txBody>
      </p:sp>
      <p:sp>
        <p:nvSpPr>
          <p:cNvPr id="45059" name="Rectangle 3"/>
          <p:cNvSpPr>
            <a:spLocks noGrp="1" noChangeArrowheads="1"/>
          </p:cNvSpPr>
          <p:nvPr>
            <p:ph type="body" idx="1"/>
          </p:nvPr>
        </p:nvSpPr>
        <p:spPr>
          <a:xfrm>
            <a:off x="0" y="1052513"/>
            <a:ext cx="9144000" cy="5805487"/>
          </a:xfrm>
        </p:spPr>
        <p:txBody>
          <a:bodyPr/>
          <a:lstStyle/>
          <a:p>
            <a:pPr>
              <a:lnSpc>
                <a:spcPct val="80000"/>
              </a:lnSpc>
              <a:buFontTx/>
              <a:buNone/>
            </a:pPr>
            <a:r>
              <a:rPr lang="ro-RO" sz="1600" b="1"/>
              <a:t>Categoriile de activităţi admise sunt definite conform prevederilor din Legea nr. 324/ 2003 pentru aprobarea OG nr. </a:t>
            </a:r>
            <a:r>
              <a:rPr lang="ro-RO" sz="1600" b="1">
                <a:hlinkClick r:id="rId2" action="ppaction://hlinkfile"/>
              </a:rPr>
              <a:t>57/2002</a:t>
            </a:r>
            <a:r>
              <a:rPr lang="ro-RO" sz="1600" b="1"/>
              <a:t> privind cercetarea ştiinţifică şi dezvoltarea tehnologică. </a:t>
            </a:r>
          </a:p>
          <a:p>
            <a:pPr>
              <a:lnSpc>
                <a:spcPct val="80000"/>
              </a:lnSpc>
            </a:pPr>
            <a:r>
              <a:rPr lang="ro-RO" sz="1600" b="1"/>
              <a:t>Activitatea de cercetare aplicativă este orientată spre lărgirea cunoştinţelor, cu scopul de a utiliza aceste cunoştinţe pentru dezvoltarea de noi produse, procese sau servicii ori pentru a îmbunătăţi semnificativ produsele, procesele sau serviciile existente,</a:t>
            </a:r>
          </a:p>
          <a:p>
            <a:pPr>
              <a:lnSpc>
                <a:spcPct val="80000"/>
              </a:lnSpc>
            </a:pPr>
            <a:r>
              <a:rPr lang="ro-RO" sz="1600" b="1"/>
              <a:t>Activitatea de dezvoltare precompetitivă este orientată spre transformarea rezultatelor cercetării aplicative în planuri, scheme sau documentaţii pentru produse, procese ori servicii noi, modificate sau îmbunătăţite, chiar dacă acestea sunt destinate vânzării ori utilizării, incluzând şi fabricarea prototipului iniţial, care nu poate fi utilizat în scopuri comerciale. Aceasta poate include formularea conceptului şi a schiţelor pentru alte produse, procese sau servicii şi a proiectului demonstrativ ori a proiectelor-pilot, cu condiţia ca asemenea proiecte să nu fie utilizate pentru aplicaţii industriale sau în scopuri comerciale. Activitatea de dezvoltare precompetitivă nu include schimbările periodice ale produselor, liniilor de producţie, procesului de fabricaţie, serviciilor existente şi ale altor operaţii în derulare, chiar dacă aceste schimbări constituie îmbunătăţiri.</a:t>
            </a:r>
          </a:p>
          <a:p>
            <a:pPr>
              <a:lnSpc>
                <a:spcPct val="80000"/>
              </a:lnSpc>
            </a:pPr>
            <a:r>
              <a:rPr lang="ro-RO" sz="1600" b="1"/>
              <a:t>Diseminarea reprezintă transmiterea informaţiilor, a experienţei şi a bunelor practici, precum şi cooperarea pentru promovarea inovării, pentru sprijinirea celor care vor să-şi creeze întreprinderi inovative şi pentru sprijinirea proiectelor inovative</a:t>
            </a:r>
          </a:p>
          <a:p>
            <a:pPr>
              <a:lnSpc>
                <a:spcPct val="80000"/>
              </a:lnSpc>
            </a:pPr>
            <a:r>
              <a:rPr lang="ro-RO" sz="1600" b="1"/>
              <a:t>Transferul tehnologic  reprezintă ansamblul de activităţi desfăşurate cu sau fără bază contractuală, pentru a disemina informaţii, a acorda consultanţă, a transmite cunoştinţe, a achiziţiona utilaje şi echipamente specifice, în scopul introducerii în circuitul economic a rezultatelor cercetării, transformate în produse comerciale şi servicii</a:t>
            </a:r>
          </a:p>
          <a:p>
            <a:pPr>
              <a:lnSpc>
                <a:spcPct val="80000"/>
              </a:lnSpc>
            </a:pPr>
            <a:r>
              <a:rPr lang="ro-RO" sz="1600" b="1"/>
              <a:t>Valorificare - procesul prin care rezultatele cercetării competitive ajung să fie utilizate, conform cerinţelor activităţii industriale sau comerciale, în viaţa socială, economică şi culturală.</a:t>
            </a:r>
            <a:endParaRPr lang="en-US" sz="1600" b="1"/>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0"/>
            <a:ext cx="8229600" cy="476250"/>
          </a:xfrm>
        </p:spPr>
        <p:txBody>
          <a:bodyPr/>
          <a:lstStyle/>
          <a:p>
            <a:r>
              <a:rPr lang="ro-RO" sz="2000" b="1" u="sng"/>
              <a:t>Anexa 1b</a:t>
            </a:r>
            <a:r>
              <a:rPr lang="ro-RO" sz="2000" u="sng"/>
              <a:t>/ </a:t>
            </a:r>
            <a:r>
              <a:rPr lang="ro-RO" sz="2000" b="1" u="sng"/>
              <a:t>Lista domeniilor CD prioritare</a:t>
            </a:r>
            <a:r>
              <a:rPr lang="en-US" sz="1200"/>
              <a:t> </a:t>
            </a:r>
          </a:p>
        </p:txBody>
      </p:sp>
      <p:graphicFrame>
        <p:nvGraphicFramePr>
          <p:cNvPr id="46673" name="Group 593"/>
          <p:cNvGraphicFramePr>
            <a:graphicFrameLocks noGrp="1"/>
          </p:cNvGraphicFramePr>
          <p:nvPr>
            <p:ph type="tbl" idx="1"/>
          </p:nvPr>
        </p:nvGraphicFramePr>
        <p:xfrm>
          <a:off x="0" y="581025"/>
          <a:ext cx="9144000" cy="6016625"/>
        </p:xfrm>
        <a:graphic>
          <a:graphicData uri="http://schemas.openxmlformats.org/drawingml/2006/table">
            <a:tbl>
              <a:tblPr/>
              <a:tblGrid>
                <a:gridCol w="733425"/>
                <a:gridCol w="8410575"/>
              </a:tblGrid>
              <a:tr h="6699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COD</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Domeniul prioritar</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67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Tehnologia Informaţiei şi Comunicaţii</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83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1.1</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Informatica teoretică şi ştiinţa calculatoarelor</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9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1.2</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Sisteme informatice avansate pentru e-servicii</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9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1.3</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Tehnologii, sisteme şi infrastructuri de comunicaţii</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67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1.4</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Inteligenţa artificială, robotica şi sistemele autonome avansate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83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1.5</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Securitatea şi accesibilitatea sistemelor informatice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9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1.6</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Tehnologii pentru sisteme distribuite şi sisteme încorporate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67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1.7</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Nanoelectronica, fotonica şi micro-nanosisteme integrate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302" name="Group 118"/>
          <p:cNvGraphicFramePr>
            <a:graphicFrameLocks noGrp="1"/>
          </p:cNvGraphicFramePr>
          <p:nvPr>
            <p:ph type="tbl" idx="1"/>
          </p:nvPr>
        </p:nvGraphicFramePr>
        <p:xfrm>
          <a:off x="0" y="0"/>
          <a:ext cx="9144000" cy="6858000"/>
        </p:xfrm>
        <a:graphic>
          <a:graphicData uri="http://schemas.openxmlformats.org/drawingml/2006/table">
            <a:tbl>
              <a:tblPr/>
              <a:tblGrid>
                <a:gridCol w="733425"/>
                <a:gridCol w="8410575"/>
              </a:tblGrid>
              <a:tr h="625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2</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Energie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2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2.1</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Sisteme şi tehnologii energetice durabile; securitatea energetică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0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3</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Mediu</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5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3.1</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Modalităţi şi mecanisme pentru reducerea poluării mediului</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2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3.2</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Sisteme de gestionare si valorificare a deşeurilor; analiza ciclului de viaţă al produselor şi ecoeficienţă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3.3</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Protecţia şi reconstrucţia ecologic</a:t>
                      </a:r>
                      <a:r>
                        <a:rPr kumimoji="0" lang="ro-RO" sz="1800" b="1" i="0" u="none" strike="noStrike" cap="none" normalizeH="0" baseline="0" smtClean="0">
                          <a:ln>
                            <a:noFill/>
                          </a:ln>
                          <a:solidFill>
                            <a:schemeClr val="tx1"/>
                          </a:solidFill>
                          <a:effectLst/>
                          <a:latin typeface="Times New Roman" pitchFamily="18" charset="0"/>
                          <a:ea typeface="Times New Roman" pitchFamily="18" charset="0"/>
                          <a:cs typeface="Arial" charset="0"/>
                        </a:rPr>
                        <a:t>ă</a:t>
                      </a: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 a zonelor critice şi conservarea ariilor protejate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11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3.4</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Amenajarea teritoriului. Infrastructură şi utilităţi</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5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3.5</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Construcţii</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2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4</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Sănătate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0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5</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Agricultură, siguranţă şi securitate alimentară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5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6</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Biotehnologii , biologie şi genetică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429" name="Group 301"/>
          <p:cNvGraphicFramePr>
            <a:graphicFrameLocks noGrp="1"/>
          </p:cNvGraphicFramePr>
          <p:nvPr>
            <p:ph type="tbl" idx="1"/>
          </p:nvPr>
        </p:nvGraphicFramePr>
        <p:xfrm>
          <a:off x="34925" y="0"/>
          <a:ext cx="9109075" cy="7029450"/>
        </p:xfrm>
        <a:graphic>
          <a:graphicData uri="http://schemas.openxmlformats.org/drawingml/2006/table">
            <a:tbl>
              <a:tblPr/>
              <a:tblGrid>
                <a:gridCol w="811213"/>
                <a:gridCol w="8297862"/>
              </a:tblGrid>
              <a:tr h="568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7</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Materiale, procese şi produse inovative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7.1</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Materiale avansate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8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7.2</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Tehnologii avansate de conducere a proceselor industriale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7.3</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Tehnologii şi produse mecanice de înaltă precizie şi sisteme mecatronice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8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7.4</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Tehnologii nucleare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7.5</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Produse şi tehnologii inovative destinate transporturilor şi producţiei de automobile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8</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Spaţiu si securitate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8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8.1</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Explorări spaţiale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8.2</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Aplicaţii spaţiale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8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8.3</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Tehnologii şi infrastructuri aerospaţiale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8.4</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Tehnici pentru securitate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8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8.5</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Sisteme şi infrastrutura de securitate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401" name="Group 169"/>
          <p:cNvGraphicFramePr>
            <a:graphicFrameLocks noGrp="1"/>
          </p:cNvGraphicFramePr>
          <p:nvPr>
            <p:ph type="tbl" idx="1"/>
          </p:nvPr>
        </p:nvGraphicFramePr>
        <p:xfrm>
          <a:off x="0" y="0"/>
          <a:ext cx="9144000" cy="6669088"/>
        </p:xfrm>
        <a:graphic>
          <a:graphicData uri="http://schemas.openxmlformats.org/drawingml/2006/table">
            <a:tbl>
              <a:tblPr/>
              <a:tblGrid>
                <a:gridCol w="814388"/>
                <a:gridCol w="8329612"/>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9</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Cercetare socio-economică </a:t>
                      </a:r>
                      <a:r>
                        <a:rPr kumimoji="0" lang="ro-RO" sz="1800" b="1" i="0" u="none" strike="noStrike" cap="none" normalizeH="0" baseline="0" smtClean="0">
                          <a:ln>
                            <a:noFill/>
                          </a:ln>
                          <a:solidFill>
                            <a:schemeClr val="tx1"/>
                          </a:solidFill>
                          <a:effectLst/>
                          <a:latin typeface="Times New Roman" pitchFamily="18" charset="0"/>
                          <a:ea typeface="Times New Roman" pitchFamily="18" charset="0"/>
                          <a:cs typeface="Arial" charset="0"/>
                        </a:rPr>
                        <a:t>ş</a:t>
                      </a: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i umanistă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9.1</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Noi metode manageriale, de marketing şi dezvoltare antreprenorială pentru competitivitate organizaţională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9.2</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Calitatea educaţiei</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9.3</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Calitatea  ocupării</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9.4</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Capitalul uman, cultural şi social</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9.5</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Patrimoniul material / nonmaterial, turismul cultural; industriile creative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9.6</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Inegalităţi socio-umane; disparităţi regionale.</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9.7</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Tehnologie, organizaţie şi schimbare culturală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9.8</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Locuirea</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10</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Ştiinţe de bază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10.1</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Matematică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10.2</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Chimie, mediu şi ştiinţa materialelor</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10.3</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Fizică şi fizică tehnologică</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10.4</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Fizică nucleară </a:t>
                      </a: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(fuziune, fisiune )</a:t>
                      </a:r>
                      <a:endParaRPr kumimoji="0" lang="en-US"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10.5</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Geologia şi fizica atmosferei</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10.6</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800" b="1" i="0" u="none" strike="noStrike" cap="none" normalizeH="0" baseline="0" smtClean="0">
                          <a:ln>
                            <a:noFill/>
                          </a:ln>
                          <a:solidFill>
                            <a:schemeClr val="tx1"/>
                          </a:solidFill>
                          <a:effectLst/>
                          <a:latin typeface="Times New Roman" pitchFamily="18" charset="0"/>
                          <a:cs typeface="Times New Roman" pitchFamily="18" charset="0"/>
                        </a:rPr>
                        <a:t>Domenii de graniţă (modelarea proiectelor fizice, chimice, biologice şi geologice, monocompozite, fizica interiorului pământului, a mediului şi spaţiului cosmic</a:t>
                      </a:r>
                      <a:endParaRPr kumimoji="0" lang="ro-RO" sz="18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0"/>
            <a:ext cx="9144000" cy="908050"/>
          </a:xfrm>
        </p:spPr>
        <p:txBody>
          <a:bodyPr/>
          <a:lstStyle/>
          <a:p>
            <a:r>
              <a:rPr lang="en-US" sz="1200" b="1"/>
              <a:t/>
            </a:r>
            <a:br>
              <a:rPr lang="en-US" sz="1200" b="1"/>
            </a:br>
            <a:r>
              <a:rPr lang="ro-RO" sz="2000" b="1" u="sng"/>
              <a:t>Anexa  2 - Formulare de ofertare/  Notă explicativă</a:t>
            </a:r>
            <a:r>
              <a:rPr lang="en-US" sz="2000"/>
              <a:t> </a:t>
            </a:r>
            <a:br>
              <a:rPr lang="en-US" sz="2000"/>
            </a:br>
            <a:r>
              <a:rPr lang="ro-RO" sz="2000" b="1"/>
              <a:t>NOTĂ EXPLICATIVĂ PRIVIND MODUL DE COMPLETARE A FORMULARELOR PENTRU PROPUNEREA DE PROIECT</a:t>
            </a:r>
            <a:r>
              <a:rPr lang="en-US" sz="1000"/>
              <a:t> </a:t>
            </a:r>
          </a:p>
        </p:txBody>
      </p:sp>
      <p:sp>
        <p:nvSpPr>
          <p:cNvPr id="50179" name="Rectangle 3"/>
          <p:cNvSpPr>
            <a:spLocks noGrp="1" noChangeArrowheads="1"/>
          </p:cNvSpPr>
          <p:nvPr>
            <p:ph type="body" idx="1"/>
          </p:nvPr>
        </p:nvSpPr>
        <p:spPr>
          <a:xfrm>
            <a:off x="0" y="1125538"/>
            <a:ext cx="9144000" cy="5732462"/>
          </a:xfrm>
        </p:spPr>
        <p:txBody>
          <a:bodyPr/>
          <a:lstStyle/>
          <a:p>
            <a:pPr>
              <a:lnSpc>
                <a:spcPct val="80000"/>
              </a:lnSpc>
              <a:buClr>
                <a:schemeClr val="tx1"/>
              </a:buClr>
              <a:buFontTx/>
              <a:buAutoNum type="arabicPeriod"/>
            </a:pPr>
            <a:r>
              <a:rPr lang="ro-RO" sz="2000" b="1"/>
              <a:t>Numărul de înregistrare va fi dat de conducătorul de program: Ministerul Educaţiei , Cercetării şi Tineretului.</a:t>
            </a:r>
          </a:p>
          <a:p>
            <a:pPr>
              <a:lnSpc>
                <a:spcPct val="80000"/>
              </a:lnSpc>
            </a:pPr>
            <a:r>
              <a:rPr lang="ro-RO" sz="2000" b="1"/>
              <a:t> Acronimul propunerii de proiect se stabileşte de către conducătorul de proiect.</a:t>
            </a:r>
          </a:p>
          <a:p>
            <a:pPr>
              <a:lnSpc>
                <a:spcPct val="80000"/>
              </a:lnSpc>
              <a:buFontTx/>
              <a:buNone/>
            </a:pPr>
            <a:r>
              <a:rPr lang="ro-RO" sz="2000" b="1"/>
              <a:t>2. Tipul proiectului:</a:t>
            </a:r>
          </a:p>
          <a:p>
            <a:pPr>
              <a:lnSpc>
                <a:spcPct val="80000"/>
              </a:lnSpc>
            </a:pPr>
            <a:r>
              <a:rPr lang="ro-RO" sz="2000" b="1"/>
              <a:t>PI      Proiecte de investiţii, la Modulul I</a:t>
            </a:r>
          </a:p>
          <a:p>
            <a:pPr>
              <a:lnSpc>
                <a:spcPct val="80000"/>
              </a:lnSpc>
            </a:pPr>
            <a:r>
              <a:rPr lang="ro-RO" sz="2000" b="1"/>
              <a:t>PS     Proiecte suport</a:t>
            </a:r>
            <a:r>
              <a:rPr lang="fr-FR" sz="2000" b="1"/>
              <a:t>:</a:t>
            </a:r>
            <a:r>
              <a:rPr lang="ro-RO" sz="2000" b="1"/>
              <a:t> PS/CDI la Modulul II, PS/FOI la Modulul IV.</a:t>
            </a:r>
          </a:p>
          <a:p>
            <a:pPr>
              <a:lnSpc>
                <a:spcPct val="80000"/>
              </a:lnSpc>
            </a:pPr>
            <a:r>
              <a:rPr lang="ro-RO" sz="2000" b="1"/>
              <a:t>FPI   Finanţarea participării în proiecte internaţionale (PC 7, Euratom) la Modulul III</a:t>
            </a:r>
          </a:p>
          <a:p>
            <a:pPr>
              <a:lnSpc>
                <a:spcPct val="80000"/>
              </a:lnSpc>
              <a:buFontTx/>
              <a:buNone/>
            </a:pPr>
            <a:r>
              <a:rPr lang="ro-RO" sz="2000" b="1"/>
              <a:t>3. Parteneri implicaţi în proiect - Proiectul poate fi propus, realizat şi/sau finanţat în comun de un grup de ofertanţi asociaţi (parteneri) care pot fi persoane juridice sau fizice.</a:t>
            </a:r>
          </a:p>
          <a:p>
            <a:pPr>
              <a:lnSpc>
                <a:spcPct val="80000"/>
              </a:lnSpc>
              <a:buFontTx/>
              <a:buNone/>
            </a:pPr>
            <a:r>
              <a:rPr lang="ro-RO" sz="2000" b="1"/>
              <a:t>4. Durata proiectului propus se poate întinde pe mai mulţi ani, fără a depăşi, însă, durata maximă, exprimată în luni, prevăzută pentru tipul de proiect respectiv.</a:t>
            </a:r>
          </a:p>
          <a:p>
            <a:pPr>
              <a:lnSpc>
                <a:spcPct val="80000"/>
              </a:lnSpc>
              <a:buFontTx/>
              <a:buNone/>
            </a:pPr>
            <a:r>
              <a:rPr lang="ro-RO" sz="2000" b="1"/>
              <a:t>5. Numele abreviat al organizaţiei - Pentru fiecare organizaţie parteneră la proiect este utilizată denumirea sa legală şi un nume abreviat.</a:t>
            </a:r>
          </a:p>
          <a:p>
            <a:pPr>
              <a:lnSpc>
                <a:spcPct val="80000"/>
              </a:lnSpc>
              <a:buFontTx/>
              <a:buNone/>
            </a:pPr>
            <a:r>
              <a:rPr lang="ro-RO" sz="2000" b="1"/>
              <a:t>5. Cod organizaţie - Fiecare organizaţie partener  la proiect, persoană juridică sau fizică, îşi atribuie un cod pe care îl păstrează pe toată durata proiectului</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type="body" idx="1"/>
          </p:nvPr>
        </p:nvSpPr>
        <p:spPr>
          <a:xfrm>
            <a:off x="0" y="0"/>
            <a:ext cx="9144000" cy="6858000"/>
          </a:xfrm>
        </p:spPr>
        <p:txBody>
          <a:bodyPr/>
          <a:lstStyle/>
          <a:p>
            <a:pPr>
              <a:lnSpc>
                <a:spcPct val="80000"/>
              </a:lnSpc>
              <a:buFontTx/>
              <a:buNone/>
            </a:pPr>
            <a:r>
              <a:rPr lang="ro-RO" sz="2000" b="1"/>
              <a:t>6. Tipul organizaţiei :</a:t>
            </a:r>
          </a:p>
          <a:p>
            <a:pPr>
              <a:lnSpc>
                <a:spcPct val="80000"/>
              </a:lnSpc>
            </a:pPr>
            <a:r>
              <a:rPr lang="ro-RO" sz="2000" b="1"/>
              <a:t>ROR	- organizaţie cu profil de cercetare-dezvoltare;</a:t>
            </a:r>
          </a:p>
          <a:p>
            <a:pPr>
              <a:lnSpc>
                <a:spcPct val="80000"/>
              </a:lnSpc>
            </a:pPr>
            <a:r>
              <a:rPr lang="ro-RO" sz="2000" b="1"/>
              <a:t>UNI	- instituţie de învăţământ superior;</a:t>
            </a:r>
          </a:p>
          <a:p>
            <a:pPr>
              <a:lnSpc>
                <a:spcPct val="80000"/>
              </a:lnSpc>
            </a:pPr>
            <a:r>
              <a:rPr lang="ro-RO" sz="2000" b="1"/>
              <a:t>IND	- agent economic (care nu are cercetare-dezvoltare ca obiect principal de activitate);</a:t>
            </a:r>
          </a:p>
          <a:p>
            <a:pPr>
              <a:lnSpc>
                <a:spcPct val="80000"/>
              </a:lnSpc>
            </a:pPr>
            <a:r>
              <a:rPr lang="ro-RO" sz="2000" b="1"/>
              <a:t>ALT	- alte categorii.</a:t>
            </a:r>
          </a:p>
          <a:p>
            <a:pPr>
              <a:lnSpc>
                <a:spcPct val="80000"/>
              </a:lnSpc>
              <a:buFontTx/>
              <a:buNone/>
            </a:pPr>
            <a:r>
              <a:rPr lang="ro-RO" sz="2000" b="1"/>
              <a:t>6.1. Mărimea organizaţiei - se foloseşte numai în cazul în care figurează drept criteriu de eligibilitate în cadrul programului sau pentru realizarea unui anumit obiectiv al acestuia. Se referă la mărimea întreprinderii:</a:t>
            </a:r>
          </a:p>
          <a:p>
            <a:pPr>
              <a:lnSpc>
                <a:spcPct val="80000"/>
              </a:lnSpc>
            </a:pPr>
            <a:r>
              <a:rPr lang="ro-RO" sz="2000" b="1"/>
              <a:t>IMM	- întreprindere mică şi mijlocie;</a:t>
            </a:r>
          </a:p>
          <a:p>
            <a:pPr>
              <a:lnSpc>
                <a:spcPct val="80000"/>
              </a:lnSpc>
            </a:pPr>
            <a:r>
              <a:rPr lang="ro-RO" sz="2000" b="1"/>
              <a:t>IND	- întreprindere mare.</a:t>
            </a:r>
          </a:p>
          <a:p>
            <a:pPr>
              <a:lnSpc>
                <a:spcPct val="80000"/>
              </a:lnSpc>
              <a:buFontTx/>
              <a:buNone/>
            </a:pPr>
            <a:r>
              <a:rPr lang="ro-RO" sz="2000" b="1"/>
              <a:t>6.2. Tip de persoană juridică:</a:t>
            </a:r>
          </a:p>
          <a:p>
            <a:pPr>
              <a:lnSpc>
                <a:spcPct val="80000"/>
              </a:lnSpc>
            </a:pPr>
            <a:r>
              <a:rPr lang="ro-RO" sz="2000" b="1"/>
              <a:t>INCD - institut naţional de cercetare-dezvoltare</a:t>
            </a:r>
          </a:p>
          <a:p>
            <a:pPr>
              <a:lnSpc>
                <a:spcPct val="80000"/>
              </a:lnSpc>
            </a:pPr>
            <a:r>
              <a:rPr lang="ro-RO" sz="2000" b="1"/>
              <a:t>I-AR - institute din cadrul Academiei Romane, </a:t>
            </a:r>
          </a:p>
          <a:p>
            <a:pPr>
              <a:lnSpc>
                <a:spcPct val="80000"/>
              </a:lnSpc>
            </a:pPr>
            <a:r>
              <a:rPr lang="ro-RO" sz="2000" b="1"/>
              <a:t>I-AS, AGR, AM - institute coordonate de ASAS, Ministerul Agriculturii, Academia de Ştiinţe Medicale</a:t>
            </a:r>
          </a:p>
          <a:p>
            <a:pPr>
              <a:lnSpc>
                <a:spcPct val="80000"/>
              </a:lnSpc>
            </a:pPr>
            <a:r>
              <a:rPr lang="ro-RO" sz="2000" b="1"/>
              <a:t>IP - instituţie publică</a:t>
            </a:r>
          </a:p>
          <a:p>
            <a:pPr>
              <a:lnSpc>
                <a:spcPct val="80000"/>
              </a:lnSpc>
            </a:pPr>
            <a:r>
              <a:rPr lang="ro-RO" sz="2000" b="1"/>
              <a:t>UNI - instituţii de învăţământ superior</a:t>
            </a:r>
          </a:p>
          <a:p>
            <a:pPr>
              <a:lnSpc>
                <a:spcPct val="80000"/>
              </a:lnSpc>
            </a:pPr>
            <a:r>
              <a:rPr lang="ro-RO" sz="2000" b="1"/>
              <a:t>ONG - organizaţie neguvernamentală (asociaţii, fundaţii, etc)</a:t>
            </a:r>
          </a:p>
          <a:p>
            <a:pPr>
              <a:lnSpc>
                <a:spcPct val="80000"/>
              </a:lnSpc>
              <a:buFontTx/>
              <a:buNone/>
            </a:pPr>
            <a:r>
              <a:rPr lang="ro-RO" sz="2000" b="1"/>
              <a:t>7. Rolul/ funcţia organizaţiei în cadrul proiectului, şi anume:</a:t>
            </a:r>
          </a:p>
          <a:p>
            <a:pPr>
              <a:lnSpc>
                <a:spcPct val="80000"/>
              </a:lnSpc>
            </a:pPr>
            <a:r>
              <a:rPr lang="ro-RO" sz="2000" b="1"/>
              <a:t>CO - conducător de proiect;</a:t>
            </a:r>
          </a:p>
          <a:p>
            <a:pPr>
              <a:lnSpc>
                <a:spcPct val="80000"/>
              </a:lnSpc>
            </a:pPr>
            <a:r>
              <a:rPr lang="ro-RO" sz="2000" b="1"/>
              <a:t>P - partener </a:t>
            </a:r>
            <a:endParaRPr lang="en-US" sz="2000" b="1"/>
          </a:p>
          <a:p>
            <a:pPr>
              <a:lnSpc>
                <a:spcPct val="80000"/>
              </a:lnSpc>
            </a:pPr>
            <a:endParaRPr lang="en-US" sz="180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0"/>
            <a:ext cx="9144000" cy="549275"/>
          </a:xfrm>
        </p:spPr>
        <p:txBody>
          <a:bodyPr/>
          <a:lstStyle/>
          <a:p>
            <a:r>
              <a:rPr lang="ro-RO" sz="2000" b="1" u="sng"/>
              <a:t>Anexa  2 – </a:t>
            </a:r>
            <a:r>
              <a:rPr lang="en-US" sz="2000" b="1" u="sng"/>
              <a:t>Formularele A</a:t>
            </a:r>
          </a:p>
        </p:txBody>
      </p:sp>
      <p:sp>
        <p:nvSpPr>
          <p:cNvPr id="51203" name="Rectangle 3"/>
          <p:cNvSpPr>
            <a:spLocks noGrp="1" noChangeArrowheads="1"/>
          </p:cNvSpPr>
          <p:nvPr>
            <p:ph type="body" idx="1"/>
          </p:nvPr>
        </p:nvSpPr>
        <p:spPr>
          <a:xfrm>
            <a:off x="0" y="836613"/>
            <a:ext cx="9144000" cy="6021387"/>
          </a:xfrm>
        </p:spPr>
        <p:txBody>
          <a:bodyPr/>
          <a:lstStyle/>
          <a:p>
            <a:r>
              <a:rPr lang="ro-RO" sz="1600" b="1" u="sng"/>
              <a:t>Anexa  2 - Formulare de ofertare</a:t>
            </a:r>
            <a:r>
              <a:rPr lang="pt-BR" sz="1600" b="1" u="sng"/>
              <a:t>/ Formular A1</a:t>
            </a:r>
            <a:r>
              <a:rPr lang="en-US" sz="1600" b="1"/>
              <a:t> 	</a:t>
            </a:r>
            <a:r>
              <a:rPr lang="ro-RO" sz="1600" b="1"/>
              <a:t>Modul I, II</a:t>
            </a:r>
            <a:r>
              <a:rPr lang="en-US" sz="1600" b="1"/>
              <a:t> </a:t>
            </a:r>
          </a:p>
          <a:p>
            <a:pPr>
              <a:buFontTx/>
              <a:buNone/>
            </a:pPr>
            <a:r>
              <a:rPr lang="ro-RO" sz="1600" b="1"/>
              <a:t>A1 - INFORMATII FINANCIARE GENERALE DESPRE PROPUNEREA DE PROIECT1)</a:t>
            </a:r>
            <a:r>
              <a:rPr lang="en-US" sz="1600" b="1"/>
              <a:t> </a:t>
            </a:r>
          </a:p>
          <a:p>
            <a:r>
              <a:rPr lang="ro-RO" sz="1600" b="1" u="sng"/>
              <a:t>Anexa  2 - Formulare de ofertare/ Formular A2</a:t>
            </a:r>
            <a:r>
              <a:rPr lang="en-US" sz="1600" b="1"/>
              <a:t> 	</a:t>
            </a:r>
            <a:r>
              <a:rPr lang="ro-RO" sz="1600" b="1"/>
              <a:t>Modul I, II, III, IV</a:t>
            </a:r>
            <a:r>
              <a:rPr lang="en-US" sz="1600" b="1"/>
              <a:t> </a:t>
            </a:r>
          </a:p>
          <a:p>
            <a:pPr>
              <a:buFontTx/>
              <a:buNone/>
            </a:pPr>
            <a:r>
              <a:rPr lang="ro-RO" sz="1600" b="1"/>
              <a:t>A2 - PROFILUL ORGANIZAŢIEI PARTICIPANTE LA PROIECT</a:t>
            </a:r>
            <a:endParaRPr lang="en-US" sz="1600" b="1"/>
          </a:p>
          <a:p>
            <a:r>
              <a:rPr lang="ro-RO" sz="1600" b="1" u="sng"/>
              <a:t>Anexa  2 - Formulare de ofertare/ Formular A2.1</a:t>
            </a:r>
            <a:r>
              <a:rPr lang="en-US" sz="1600" b="1"/>
              <a:t> 	</a:t>
            </a:r>
            <a:r>
              <a:rPr lang="ro-RO" sz="1600" b="1"/>
              <a:t>Modul I, II</a:t>
            </a:r>
            <a:r>
              <a:rPr lang="en-US" sz="1600" b="1"/>
              <a:t> </a:t>
            </a:r>
          </a:p>
          <a:p>
            <a:pPr>
              <a:buFontTx/>
              <a:buNone/>
            </a:pPr>
            <a:r>
              <a:rPr lang="ro-RO" sz="1600" b="1"/>
              <a:t>A2.1  - LISTA ECHIPEI PROIECTULUI</a:t>
            </a:r>
            <a:endParaRPr lang="en-US" sz="1600" b="1"/>
          </a:p>
          <a:p>
            <a:r>
              <a:rPr lang="ro-RO" sz="1600" b="1" u="sng"/>
              <a:t>Anexa  2 - Formulare de ofertare/ Formular A2.2</a:t>
            </a:r>
            <a:r>
              <a:rPr lang="en-US" sz="1600" b="1"/>
              <a:t> </a:t>
            </a:r>
          </a:p>
          <a:p>
            <a:pPr>
              <a:buFontTx/>
              <a:buNone/>
            </a:pPr>
            <a:r>
              <a:rPr lang="ro-RO" sz="1600" b="1"/>
              <a:t>A2.2: Curriculum Vitae</a:t>
            </a:r>
            <a:r>
              <a:rPr lang="en-US" sz="1600" b="1"/>
              <a:t>		</a:t>
            </a:r>
            <a:r>
              <a:rPr lang="ro-RO" sz="1600" b="1"/>
              <a:t>doar pentru persoanele relevante</a:t>
            </a:r>
            <a:r>
              <a:rPr lang="en-US" sz="1600" b="1"/>
              <a:t> </a:t>
            </a:r>
          </a:p>
          <a:p>
            <a:r>
              <a:rPr lang="ro-RO" sz="1600" b="1" u="sng"/>
              <a:t>Anexa  2 - Formulare de ofertare/ Formular A2.3</a:t>
            </a:r>
            <a:r>
              <a:rPr lang="en-US" sz="1600" b="1"/>
              <a:t> </a:t>
            </a:r>
          </a:p>
          <a:p>
            <a:pPr>
              <a:buFontTx/>
              <a:buNone/>
            </a:pPr>
            <a:r>
              <a:rPr lang="ro-RO" sz="1600" b="1"/>
              <a:t>A2.3: Lista echipamentelor necesare pentru realizarea proiectului</a:t>
            </a:r>
            <a:r>
              <a:rPr lang="en-US" sz="1600" b="1"/>
              <a:t>	</a:t>
            </a:r>
            <a:r>
              <a:rPr lang="ro-RO" sz="1600" b="1"/>
              <a:t>Modul I, II</a:t>
            </a:r>
            <a:r>
              <a:rPr lang="en-US" sz="1600" b="1"/>
              <a:t> </a:t>
            </a:r>
          </a:p>
          <a:p>
            <a:pPr lvl="1">
              <a:buFontTx/>
              <a:buNone/>
            </a:pPr>
            <a:r>
              <a:rPr lang="ro-RO" sz="1600" b="1"/>
              <a:t>A2.3.a Existente</a:t>
            </a:r>
            <a:endParaRPr lang="en-US" sz="1600" b="1"/>
          </a:p>
          <a:p>
            <a:pPr lvl="1">
              <a:buFontTx/>
              <a:buNone/>
            </a:pPr>
            <a:r>
              <a:rPr lang="ro-RO" sz="1600" b="1"/>
              <a:t>A2.3.b De achiziţionat</a:t>
            </a:r>
            <a:r>
              <a:rPr lang="en-US" sz="1600" b="1"/>
              <a:t> </a:t>
            </a:r>
          </a:p>
          <a:p>
            <a:r>
              <a:rPr lang="ro-RO" sz="1600" b="1" u="sng"/>
              <a:t>Anexa  2 - Formulare de ofertare/ Formular A3.1</a:t>
            </a:r>
            <a:r>
              <a:rPr lang="en-US" sz="1600" b="1"/>
              <a:t> 	</a:t>
            </a:r>
            <a:r>
              <a:rPr lang="ro-RO" sz="1600" b="1"/>
              <a:t>Modul I, II</a:t>
            </a:r>
            <a:r>
              <a:rPr lang="en-US" sz="1600" b="1"/>
              <a:t> </a:t>
            </a:r>
          </a:p>
          <a:p>
            <a:pPr>
              <a:buFontTx/>
              <a:buNone/>
            </a:pPr>
            <a:r>
              <a:rPr lang="ro-RO" sz="1600" b="1"/>
              <a:t>A3.1: Planul de realizare a proiectului</a:t>
            </a:r>
            <a:endParaRPr lang="en-US" sz="1600" b="1"/>
          </a:p>
          <a:p>
            <a:r>
              <a:rPr lang="ro-RO" sz="1600" b="1" u="sng"/>
              <a:t>Anexa  2 - Formulare de ofertare/ Formular A3.1/FPI</a:t>
            </a:r>
            <a:r>
              <a:rPr lang="en-US" sz="1600" b="1"/>
              <a:t> 	</a:t>
            </a:r>
            <a:r>
              <a:rPr lang="ro-RO" sz="1600" b="1"/>
              <a:t>Modul III</a:t>
            </a:r>
            <a:r>
              <a:rPr lang="en-US" sz="1600" b="1"/>
              <a:t> </a:t>
            </a:r>
          </a:p>
          <a:p>
            <a:pPr>
              <a:buFontTx/>
              <a:buNone/>
            </a:pPr>
            <a:r>
              <a:rPr lang="ro-RO" sz="1600" b="1"/>
              <a:t>A3.1: Planul de finanţare a proiectului</a:t>
            </a:r>
            <a:endParaRPr lang="en-US" sz="1600" b="1"/>
          </a:p>
          <a:p>
            <a:r>
              <a:rPr lang="ro-RO" sz="1600" b="1" u="sng"/>
              <a:t>Anexa  2 - Formulare de ofertare/ Formular A3.2</a:t>
            </a:r>
            <a:r>
              <a:rPr lang="en-US" sz="1600" b="1"/>
              <a:t> 	</a:t>
            </a:r>
            <a:r>
              <a:rPr lang="ro-RO" sz="1600" b="1"/>
              <a:t>Modul I, II</a:t>
            </a:r>
            <a:r>
              <a:rPr lang="en-US" sz="1600" b="1"/>
              <a:t> </a:t>
            </a:r>
          </a:p>
          <a:p>
            <a:pPr>
              <a:buFontTx/>
              <a:buNone/>
            </a:pPr>
            <a:r>
              <a:rPr lang="ro-RO" sz="1600" b="1"/>
              <a:t>A3.2: Cronologia activităţilor </a:t>
            </a:r>
            <a:endParaRPr lang="en-US" sz="1600" b="1"/>
          </a:p>
          <a:p>
            <a:r>
              <a:rPr lang="ro-RO" sz="1600" b="1" u="sng"/>
              <a:t>Anexa  2 - Formulare de ofertare/ Formular A3.1/ FOI</a:t>
            </a:r>
            <a:r>
              <a:rPr lang="en-US" sz="1600" b="1"/>
              <a:t> 	</a:t>
            </a:r>
            <a:r>
              <a:rPr lang="ro-RO" sz="1600" b="1"/>
              <a:t>Modul IV</a:t>
            </a:r>
            <a:r>
              <a:rPr lang="en-US" sz="1600" b="1"/>
              <a:t> </a:t>
            </a:r>
          </a:p>
          <a:p>
            <a:pPr>
              <a:buFontTx/>
              <a:buNone/>
            </a:pPr>
            <a:r>
              <a:rPr lang="ro-RO" sz="1600" b="1"/>
              <a:t>A3.1/ FOI: Planul de realizare a proiectului</a:t>
            </a:r>
            <a:r>
              <a:rPr lang="en-US" sz="1600" b="1"/>
              <a:t> </a:t>
            </a:r>
          </a:p>
          <a:p>
            <a:pPr>
              <a:buFontTx/>
              <a:buNone/>
            </a:pPr>
            <a:endParaRPr lang="en-US" sz="1600" b="1"/>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0" y="0"/>
            <a:ext cx="9144000" cy="620713"/>
          </a:xfrm>
        </p:spPr>
        <p:txBody>
          <a:bodyPr/>
          <a:lstStyle/>
          <a:p>
            <a:r>
              <a:rPr lang="ro-RO" sz="2000" b="1" u="sng"/>
              <a:t>Anexa  2 – </a:t>
            </a:r>
            <a:r>
              <a:rPr lang="en-US" sz="2000" b="1" u="sng"/>
              <a:t>Formular B</a:t>
            </a:r>
          </a:p>
        </p:txBody>
      </p:sp>
      <p:sp>
        <p:nvSpPr>
          <p:cNvPr id="52227" name="Rectangle 3"/>
          <p:cNvSpPr>
            <a:spLocks noGrp="1" noChangeArrowheads="1"/>
          </p:cNvSpPr>
          <p:nvPr>
            <p:ph type="body" idx="1"/>
          </p:nvPr>
        </p:nvSpPr>
        <p:spPr>
          <a:xfrm>
            <a:off x="179388" y="1125538"/>
            <a:ext cx="8964612" cy="5000625"/>
          </a:xfrm>
        </p:spPr>
        <p:txBody>
          <a:bodyPr/>
          <a:lstStyle/>
          <a:p>
            <a:r>
              <a:rPr lang="ro-RO" sz="2400" b="1" u="sng"/>
              <a:t>Anexa  2 - Formulare de ofertare/ Formular</a:t>
            </a:r>
            <a:r>
              <a:rPr lang="ro-RO" sz="2400" b="1"/>
              <a:t> B</a:t>
            </a:r>
            <a:r>
              <a:rPr lang="en-US" sz="2400" b="1"/>
              <a:t> 		</a:t>
            </a:r>
            <a:r>
              <a:rPr lang="ro-RO" sz="2400" b="1"/>
              <a:t>Modul I, II</a:t>
            </a:r>
            <a:r>
              <a:rPr lang="en-US" sz="2400" b="1"/>
              <a:t> </a:t>
            </a:r>
          </a:p>
          <a:p>
            <a:pPr>
              <a:buFontTx/>
              <a:buNone/>
            </a:pPr>
            <a:r>
              <a:rPr lang="ro-RO" sz="2400" b="1"/>
              <a:t>Formular B: descrierea detaliată a proiectului (varianta în limba engleză se va prelua după cel în limba română, urmărind structura acestuia).</a:t>
            </a:r>
            <a:endParaRPr lang="en-US" sz="2400" b="1"/>
          </a:p>
          <a:p>
            <a:r>
              <a:rPr lang="ro-RO" sz="2400" b="1" u="sng"/>
              <a:t>Anexa  2 - Formulare de ofertare/ Formular B/ FPI</a:t>
            </a:r>
            <a:r>
              <a:rPr lang="ro-RO" sz="2400" b="1"/>
              <a:t> </a:t>
            </a:r>
            <a:r>
              <a:rPr lang="en-US" sz="2400" b="1"/>
              <a:t>	</a:t>
            </a:r>
            <a:r>
              <a:rPr lang="ro-RO" sz="2400" b="1"/>
              <a:t>Modul III</a:t>
            </a:r>
            <a:r>
              <a:rPr lang="en-US" sz="2400" b="1"/>
              <a:t> </a:t>
            </a:r>
          </a:p>
          <a:p>
            <a:pPr>
              <a:buFontTx/>
              <a:buNone/>
            </a:pPr>
            <a:r>
              <a:rPr lang="ro-RO" sz="2400" b="1"/>
              <a:t>Proiect de finanţare a participării la proiecte internaţionale</a:t>
            </a:r>
            <a:endParaRPr lang="en-US" sz="2400" b="1"/>
          </a:p>
          <a:p>
            <a:r>
              <a:rPr lang="ro-RO" sz="2400" b="1" u="sng"/>
              <a:t>Anexa  2 - Formulare de ofertare/ Formular B / FOI</a:t>
            </a:r>
            <a:r>
              <a:rPr lang="en-US" sz="2400" b="1"/>
              <a:t> 	</a:t>
            </a:r>
            <a:r>
              <a:rPr lang="ro-RO" sz="2400" b="1"/>
              <a:t>Modul IV</a:t>
            </a:r>
            <a:r>
              <a:rPr lang="en-US" sz="2400" b="1"/>
              <a:t> </a:t>
            </a:r>
          </a:p>
          <a:p>
            <a:pPr>
              <a:buFontTx/>
              <a:buNone/>
            </a:pPr>
            <a:r>
              <a:rPr lang="ro-RO" sz="2400" b="1"/>
              <a:t>Susţinerea reprezentării României în cadrul organismelor ST internaţionale </a:t>
            </a:r>
            <a:endParaRPr lang="en-US" sz="2400" b="1"/>
          </a:p>
          <a:p>
            <a:pPr>
              <a:buFontTx/>
              <a:buNone/>
            </a:pPr>
            <a:endParaRPr lang="en-US" sz="2400" b="1"/>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539750" y="333375"/>
            <a:ext cx="7916863" cy="647700"/>
          </a:xfrm>
        </p:spPr>
        <p:txBody>
          <a:bodyPr/>
          <a:lstStyle/>
          <a:p>
            <a:pPr marL="838200" indent="-838200"/>
            <a:r>
              <a:rPr lang="ro-RO" b="1"/>
              <a:t>Scopul programului</a:t>
            </a:r>
            <a:endParaRPr lang="en-US" b="1"/>
          </a:p>
        </p:txBody>
      </p:sp>
      <p:sp>
        <p:nvSpPr>
          <p:cNvPr id="17413" name="Text Box 5"/>
          <p:cNvSpPr txBox="1">
            <a:spLocks noChangeArrowheads="1"/>
          </p:cNvSpPr>
          <p:nvPr/>
        </p:nvSpPr>
        <p:spPr bwMode="auto">
          <a:xfrm>
            <a:off x="0" y="1341438"/>
            <a:ext cx="9144000" cy="3662362"/>
          </a:xfrm>
          <a:prstGeom prst="rect">
            <a:avLst/>
          </a:prstGeom>
          <a:noFill/>
          <a:ln w="9525">
            <a:noFill/>
            <a:miter lim="800000"/>
            <a:headEnd/>
            <a:tailEnd/>
          </a:ln>
          <a:effectLst/>
        </p:spPr>
        <p:txBody>
          <a:bodyPr>
            <a:spAutoFit/>
          </a:bodyPr>
          <a:lstStyle/>
          <a:p>
            <a:pPr>
              <a:spcBef>
                <a:spcPct val="50000"/>
              </a:spcBef>
              <a:buFontTx/>
              <a:buChar char="•"/>
            </a:pPr>
            <a:r>
              <a:rPr lang="ro-RO" sz="3600" b="1"/>
              <a:t>dezvolt</a:t>
            </a:r>
            <a:r>
              <a:rPr lang="en-US" sz="3600" b="1"/>
              <a:t>area</a:t>
            </a:r>
            <a:r>
              <a:rPr lang="ro-RO" sz="3600" b="1"/>
              <a:t> capacităţii sistemului naţional de cercetare-dezvoltare şi inovare (CDI)</a:t>
            </a:r>
            <a:endParaRPr lang="en-US" sz="3600" b="1"/>
          </a:p>
          <a:p>
            <a:pPr>
              <a:spcBef>
                <a:spcPct val="50000"/>
              </a:spcBef>
              <a:buFontTx/>
              <a:buChar char="•"/>
            </a:pPr>
            <a:r>
              <a:rPr lang="ro-RO" sz="3600" b="1"/>
              <a:t>de a deveni motorul dezvoltării sociale şi deschiderii sale către comunitatea ştiinţifică internaţională.</a:t>
            </a:r>
            <a:r>
              <a:rPr lang="en-US" sz="3600" b="1"/>
              <a:t> </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0"/>
            <a:ext cx="8229600" cy="692150"/>
          </a:xfrm>
        </p:spPr>
        <p:txBody>
          <a:bodyPr/>
          <a:lstStyle/>
          <a:p>
            <a:r>
              <a:rPr lang="en-US" sz="2000" b="1"/>
              <a:t>Anexa 3</a:t>
            </a:r>
          </a:p>
        </p:txBody>
      </p:sp>
      <p:sp>
        <p:nvSpPr>
          <p:cNvPr id="53251" name="Rectangle 3"/>
          <p:cNvSpPr>
            <a:spLocks noGrp="1" noChangeArrowheads="1"/>
          </p:cNvSpPr>
          <p:nvPr>
            <p:ph type="body" idx="1"/>
          </p:nvPr>
        </p:nvSpPr>
        <p:spPr>
          <a:xfrm>
            <a:off x="0" y="836613"/>
            <a:ext cx="9144000" cy="6021387"/>
          </a:xfrm>
        </p:spPr>
        <p:txBody>
          <a:bodyPr/>
          <a:lstStyle/>
          <a:p>
            <a:r>
              <a:rPr lang="ro-RO" sz="2400" b="1" u="sng"/>
              <a:t>Anexa 3 -  Criterii de evaluare/PI</a:t>
            </a:r>
            <a:r>
              <a:rPr lang="en-US" sz="2400" b="1"/>
              <a:t> 		Modulul I</a:t>
            </a:r>
          </a:p>
          <a:p>
            <a:pPr>
              <a:buFontTx/>
              <a:buNone/>
            </a:pPr>
            <a:r>
              <a:rPr lang="ro-RO" sz="2400" b="1" u="sng"/>
              <a:t>Anexa 3 a </a:t>
            </a:r>
            <a:r>
              <a:rPr lang="ro-RO" sz="2400" b="1"/>
              <a:t>- Criteriile de evaluare pentru proiecte de investiţii pentru dezvoltarea infrastructurii CDI</a:t>
            </a:r>
            <a:endParaRPr lang="en-US" sz="2400" b="1"/>
          </a:p>
          <a:p>
            <a:r>
              <a:rPr lang="ro-RO" sz="2400" b="1" u="sng"/>
              <a:t>Anexa 3 -  Criterii de evaluare/PS-CDI</a:t>
            </a:r>
            <a:r>
              <a:rPr lang="ro-RO" sz="2400" b="1"/>
              <a:t> </a:t>
            </a:r>
            <a:endParaRPr lang="en-US" sz="2400" b="1"/>
          </a:p>
          <a:p>
            <a:pPr>
              <a:buFontTx/>
              <a:buNone/>
            </a:pPr>
            <a:r>
              <a:rPr lang="ro-RO" sz="2400" b="1" u="sng"/>
              <a:t>Anexa 3b </a:t>
            </a:r>
            <a:r>
              <a:rPr lang="ro-RO" sz="2400" b="1"/>
              <a:t>-  Criteriile de evaluare pentru proiecte suport pentru creşterea eficienţei şi a impactului activităţilor CDI -</a:t>
            </a:r>
            <a:r>
              <a:rPr lang="en-US" sz="2400" b="1"/>
              <a:t>				</a:t>
            </a:r>
            <a:r>
              <a:rPr lang="ro-RO" sz="2400" b="1"/>
              <a:t> Modulul II</a:t>
            </a:r>
            <a:endParaRPr lang="en-US" sz="2400" b="1"/>
          </a:p>
          <a:p>
            <a:r>
              <a:rPr lang="ro-RO" sz="2400" b="1" u="sng"/>
              <a:t>Anexa 3 -  Criterii de evaluare/PS-FOI</a:t>
            </a:r>
            <a:r>
              <a:rPr lang="ro-RO" sz="2400" b="1"/>
              <a:t> </a:t>
            </a:r>
            <a:endParaRPr lang="en-US" sz="2400" b="1"/>
          </a:p>
          <a:p>
            <a:pPr>
              <a:buFontTx/>
              <a:buNone/>
            </a:pPr>
            <a:r>
              <a:rPr lang="ro-RO" sz="2400" b="1" u="sng"/>
              <a:t>Anexa 3c</a:t>
            </a:r>
            <a:r>
              <a:rPr lang="ro-RO" sz="2400" b="1"/>
              <a:t> - Criterii de evaluare pentru proiectele suport de susţinere a reprezentării României în  cadrul organismelor ST internaţionale</a:t>
            </a:r>
            <a:r>
              <a:rPr lang="en-US" sz="2400" b="1"/>
              <a:t>		Modulul IV</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68313" y="0"/>
            <a:ext cx="8229600" cy="490538"/>
          </a:xfrm>
        </p:spPr>
        <p:txBody>
          <a:bodyPr/>
          <a:lstStyle/>
          <a:p>
            <a:r>
              <a:rPr lang="ro-RO" sz="4000" b="1"/>
              <a:t>Intrebari frecvente</a:t>
            </a:r>
            <a:r>
              <a:rPr lang="ro-RO" sz="4000"/>
              <a:t> </a:t>
            </a:r>
            <a:endParaRPr lang="en-US" sz="4000"/>
          </a:p>
        </p:txBody>
      </p:sp>
      <p:sp>
        <p:nvSpPr>
          <p:cNvPr id="101379" name="Rectangle 3"/>
          <p:cNvSpPr>
            <a:spLocks noGrp="1" noChangeArrowheads="1"/>
          </p:cNvSpPr>
          <p:nvPr>
            <p:ph type="body" idx="1"/>
          </p:nvPr>
        </p:nvSpPr>
        <p:spPr>
          <a:xfrm>
            <a:off x="0" y="692150"/>
            <a:ext cx="9144000" cy="6165850"/>
          </a:xfrm>
        </p:spPr>
        <p:txBody>
          <a:bodyPr/>
          <a:lstStyle/>
          <a:p>
            <a:pPr>
              <a:lnSpc>
                <a:spcPct val="80000"/>
              </a:lnSpc>
            </a:pPr>
            <a:r>
              <a:rPr lang="ro-RO" sz="1600" b="1"/>
              <a:t>Generale</a:t>
            </a:r>
          </a:p>
          <a:p>
            <a:pPr>
              <a:lnSpc>
                <a:spcPct val="80000"/>
              </a:lnSpc>
            </a:pPr>
            <a:r>
              <a:rPr lang="ro-RO" sz="1600" b="1"/>
              <a:t>1. Nu am gasit in pachetul de informatii Fisa de insotire in format .pdf. Exista in alta parte?</a:t>
            </a:r>
          </a:p>
          <a:p>
            <a:pPr>
              <a:lnSpc>
                <a:spcPct val="80000"/>
              </a:lnSpc>
            </a:pPr>
            <a:r>
              <a:rPr lang="ro-RO" sz="1600" b="1"/>
              <a:t>R. Detalii legate de inregistrarea si depunerea "on line", precum si de fisa de insotire vor fi comunicate in timp util. </a:t>
            </a:r>
          </a:p>
          <a:p>
            <a:pPr>
              <a:lnSpc>
                <a:spcPct val="80000"/>
              </a:lnSpc>
            </a:pPr>
            <a:r>
              <a:rPr lang="ro-RO" sz="1600" b="1"/>
              <a:t>2. Formularul B in limba engleza nu apare in pachetul de informatii. Il facem noi, sau va aparea in curand?</a:t>
            </a:r>
          </a:p>
          <a:p>
            <a:pPr>
              <a:lnSpc>
                <a:spcPct val="80000"/>
              </a:lnSpc>
            </a:pPr>
            <a:r>
              <a:rPr lang="ro-RO" sz="1600" b="1"/>
              <a:t>R. Conform pag.17 din pachetul de informatii, "</a:t>
            </a:r>
            <a:r>
              <a:rPr lang="ro-RO" sz="1600" b="1" u="sng"/>
              <a:t> Formularul B</a:t>
            </a:r>
            <a:r>
              <a:rPr lang="ro-RO" sz="1600" b="1"/>
              <a:t> în limba engleză se va prelua după cel în limba română, urmărind structura acestuia".</a:t>
            </a:r>
          </a:p>
          <a:p>
            <a:pPr>
              <a:lnSpc>
                <a:spcPct val="80000"/>
              </a:lnSpc>
            </a:pPr>
            <a:r>
              <a:rPr lang="ro-RO" sz="1600" b="1"/>
              <a:t>3. Data de inceput a activitatilor din Planul de realizare este sept. 2007, iar ultima luna este aug. 2009?</a:t>
            </a:r>
          </a:p>
          <a:p>
            <a:pPr>
              <a:lnSpc>
                <a:spcPct val="80000"/>
              </a:lnSpc>
            </a:pPr>
            <a:r>
              <a:rPr lang="ro-RO" sz="1600" b="1"/>
              <a:t>R. Da, daca proiectul se intinde pe o durata de 24 de luni.</a:t>
            </a:r>
          </a:p>
          <a:p>
            <a:pPr>
              <a:lnSpc>
                <a:spcPct val="80000"/>
              </a:lnSpc>
            </a:pPr>
            <a:r>
              <a:rPr lang="ro-RO" sz="1600" b="1"/>
              <a:t>4. Adresa </a:t>
            </a:r>
            <a:r>
              <a:rPr lang="ro-RO" sz="1600" b="1" u="sng">
                <a:hlinkClick r:id="rId2"/>
              </a:rPr>
              <a:t>www.mct.ro/capacitati</a:t>
            </a:r>
            <a:r>
              <a:rPr lang="ro-RO" sz="1600" b="1"/>
              <a:t> nu este inca functionala. De unde putem descarca  formularele?</a:t>
            </a:r>
          </a:p>
          <a:p>
            <a:pPr>
              <a:lnSpc>
                <a:spcPct val="80000"/>
              </a:lnSpc>
            </a:pPr>
            <a:r>
              <a:rPr lang="ro-RO" sz="1600" b="1"/>
              <a:t>R. Adresa directa de unde puteti descarca formularele este:</a:t>
            </a:r>
            <a:endParaRPr lang="ro-RO" sz="1600" b="1">
              <a:hlinkClick r:id="rId3"/>
            </a:endParaRPr>
          </a:p>
          <a:p>
            <a:pPr>
              <a:lnSpc>
                <a:spcPct val="80000"/>
              </a:lnSpc>
            </a:pPr>
            <a:r>
              <a:rPr lang="ro-RO" sz="1600" b="1">
                <a:hlinkClick r:id="rId3"/>
              </a:rPr>
              <a:t>index.php?action=viewart&amp;artid=1390&amp;idcat=228&amp;sub=&amp;ssub</a:t>
            </a:r>
            <a:endParaRPr lang="ro-RO" sz="1600" b="1"/>
          </a:p>
          <a:p>
            <a:pPr>
              <a:lnSpc>
                <a:spcPct val="80000"/>
              </a:lnSpc>
            </a:pPr>
            <a:r>
              <a:rPr lang="ro-RO" sz="1600" b="1"/>
              <a:t>Modulul I</a:t>
            </a:r>
          </a:p>
          <a:p>
            <a:pPr>
              <a:lnSpc>
                <a:spcPct val="80000"/>
              </a:lnSpc>
            </a:pPr>
            <a:r>
              <a:rPr lang="ro-RO" sz="1600" b="1"/>
              <a:t>1. In situatia in care un institut aplica la acest program cu mai multe proiecte si in urma evaluarii acestea obtin punctaj de "trecere", trebuie sa aleaga un singur proiect pentru finantare?</a:t>
            </a:r>
          </a:p>
          <a:p>
            <a:pPr>
              <a:lnSpc>
                <a:spcPct val="80000"/>
              </a:lnSpc>
            </a:pPr>
            <a:r>
              <a:rPr lang="ro-RO" sz="1600" b="1"/>
              <a:t>R. Conform pachetului de informatii, restrictia de la pag.22 nu se referă la instituţie, ci la directorul de proiect. </a:t>
            </a:r>
          </a:p>
          <a:p>
            <a:pPr>
              <a:lnSpc>
                <a:spcPct val="80000"/>
              </a:lnSpc>
            </a:pPr>
            <a:r>
              <a:rPr lang="ro-RO" sz="1600" b="1"/>
              <a:t>2. Sunt eligibile cheltuielile salariale (manopera)? </a:t>
            </a:r>
          </a:p>
          <a:p>
            <a:pPr>
              <a:lnSpc>
                <a:spcPct val="80000"/>
              </a:lnSpc>
            </a:pPr>
            <a:r>
              <a:rPr lang="ro-RO" sz="1600" b="1"/>
              <a:t>R. Cheltuielile de personal nu sunt eligibile in cadrul proiectului. Aceste cheltuieli trebuie sustinute din alte surse.</a:t>
            </a:r>
            <a:r>
              <a:rPr lang="en-US" sz="1600" b="1"/>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4638"/>
            <a:ext cx="8229600" cy="561975"/>
          </a:xfrm>
        </p:spPr>
        <p:txBody>
          <a:bodyPr/>
          <a:lstStyle/>
          <a:p>
            <a:r>
              <a:rPr lang="ro-RO" b="1"/>
              <a:t>Obiectivele</a:t>
            </a:r>
            <a:r>
              <a:rPr lang="en-US" b="1"/>
              <a:t> programului</a:t>
            </a:r>
            <a:r>
              <a:rPr lang="en-US" sz="1200"/>
              <a:t> </a:t>
            </a:r>
          </a:p>
        </p:txBody>
      </p:sp>
      <p:sp>
        <p:nvSpPr>
          <p:cNvPr id="16387" name="Rectangle 3"/>
          <p:cNvSpPr>
            <a:spLocks noGrp="1" noChangeArrowheads="1"/>
          </p:cNvSpPr>
          <p:nvPr>
            <p:ph type="body" idx="1"/>
          </p:nvPr>
        </p:nvSpPr>
        <p:spPr>
          <a:xfrm>
            <a:off x="0" y="908050"/>
            <a:ext cx="9144000" cy="5949950"/>
          </a:xfrm>
        </p:spPr>
        <p:txBody>
          <a:bodyPr/>
          <a:lstStyle/>
          <a:p>
            <a:r>
              <a:rPr lang="ro-RO" sz="3600" b="1"/>
              <a:t>Obiectiv general</a:t>
            </a:r>
            <a:endParaRPr lang="en-US" sz="3600" b="1"/>
          </a:p>
          <a:p>
            <a:pPr>
              <a:buFontTx/>
              <a:buNone/>
            </a:pPr>
            <a:r>
              <a:rPr lang="ro-RO" sz="3600"/>
              <a:t>Obiectivul general al programului este</a:t>
            </a:r>
            <a:r>
              <a:rPr lang="en-US" sz="3600"/>
              <a:t> </a:t>
            </a:r>
            <a:r>
              <a:rPr lang="ro-RO" sz="3600"/>
              <a:t>de a dezvolta infrastructura de cercetare care să permită cercetătorilor să lucreze cu aparatură şi echipament performant, în condiţii de management de calitate, şi de a susţine participarea României la programe de cercetare, dezvoltare şi inovare (CDI) internaţionale. </a:t>
            </a:r>
            <a:endParaRPr lang="ro-RO" sz="3600" b="1"/>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type="body" idx="1"/>
          </p:nvPr>
        </p:nvSpPr>
        <p:spPr>
          <a:xfrm>
            <a:off x="0" y="1196975"/>
            <a:ext cx="9144000" cy="5661025"/>
          </a:xfrm>
        </p:spPr>
        <p:txBody>
          <a:bodyPr/>
          <a:lstStyle/>
          <a:p>
            <a:r>
              <a:rPr lang="ro-RO" sz="3600" b="1"/>
              <a:t>Obiective specifice</a:t>
            </a:r>
            <a:endParaRPr lang="ro-RO" sz="3600"/>
          </a:p>
          <a:p>
            <a:pPr lvl="2">
              <a:buFontTx/>
              <a:buNone/>
            </a:pPr>
            <a:r>
              <a:rPr lang="ro-RO" sz="3200" b="1"/>
              <a:t>1. Dezvoltarea infrastructurii de cercetare. </a:t>
            </a:r>
          </a:p>
          <a:p>
            <a:pPr lvl="2">
              <a:buFontTx/>
              <a:buNone/>
            </a:pPr>
            <a:r>
              <a:rPr lang="ro-RO" sz="3200" b="1"/>
              <a:t>2.</a:t>
            </a:r>
            <a:r>
              <a:rPr lang="en-US" sz="3200" b="1"/>
              <a:t> </a:t>
            </a:r>
            <a:r>
              <a:rPr lang="ro-RO" sz="3200" b="1"/>
              <a:t>Creşterea gradului de utilizare a infrastructurii de cercetare.</a:t>
            </a:r>
          </a:p>
          <a:p>
            <a:pPr lvl="2">
              <a:buFontTx/>
              <a:buNone/>
            </a:pPr>
            <a:r>
              <a:rPr lang="ro-RO" sz="3200" b="1"/>
              <a:t>3. Dezvoltarea </a:t>
            </a:r>
            <a:r>
              <a:rPr lang="en-US" sz="3200" b="1"/>
              <a:t> </a:t>
            </a:r>
            <a:r>
              <a:rPr lang="ro-RO" sz="3200" b="1"/>
              <a:t>infrastructurii de informare şi documentare ştiinţifică.</a:t>
            </a:r>
          </a:p>
          <a:p>
            <a:pPr lvl="2">
              <a:buFontTx/>
              <a:buNone/>
            </a:pPr>
            <a:r>
              <a:rPr lang="ro-RO" sz="3200" b="1"/>
              <a:t>4. Valorificarea potenţialului şi a resurselor CDI în plan regional. </a:t>
            </a:r>
            <a:endParaRPr lang="en-US" sz="3200"/>
          </a:p>
        </p:txBody>
      </p:sp>
      <p:sp>
        <p:nvSpPr>
          <p:cNvPr id="62468" name="Rectangle 4"/>
          <p:cNvSpPr>
            <a:spLocks noGrp="1" noChangeArrowheads="1"/>
          </p:cNvSpPr>
          <p:nvPr>
            <p:ph type="title"/>
          </p:nvPr>
        </p:nvSpPr>
        <p:spPr>
          <a:xfrm>
            <a:off x="457200" y="274638"/>
            <a:ext cx="8229600" cy="706437"/>
          </a:xfrm>
          <a:noFill/>
          <a:ln/>
        </p:spPr>
        <p:txBody>
          <a:bodyPr/>
          <a:lstStyle/>
          <a:p>
            <a:r>
              <a:rPr lang="ro-RO" b="1"/>
              <a:t>Obiectivele</a:t>
            </a:r>
            <a:r>
              <a:rPr lang="en-US" b="1"/>
              <a:t> programului</a:t>
            </a:r>
            <a:r>
              <a:rPr lang="en-US"/>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274638"/>
            <a:ext cx="8229600" cy="777875"/>
          </a:xfrm>
        </p:spPr>
        <p:txBody>
          <a:bodyPr/>
          <a:lstStyle/>
          <a:p>
            <a:r>
              <a:rPr lang="ro-RO" b="1"/>
              <a:t>Obiectivele</a:t>
            </a:r>
            <a:r>
              <a:rPr lang="en-US" b="1"/>
              <a:t> programului</a:t>
            </a:r>
          </a:p>
        </p:txBody>
      </p:sp>
      <p:sp>
        <p:nvSpPr>
          <p:cNvPr id="64515" name="Rectangle 3"/>
          <p:cNvSpPr>
            <a:spLocks noGrp="1" noChangeArrowheads="1"/>
          </p:cNvSpPr>
          <p:nvPr>
            <p:ph type="body" idx="1"/>
          </p:nvPr>
        </p:nvSpPr>
        <p:spPr>
          <a:xfrm>
            <a:off x="0" y="1268413"/>
            <a:ext cx="9144000" cy="5589587"/>
          </a:xfrm>
        </p:spPr>
        <p:txBody>
          <a:bodyPr/>
          <a:lstStyle/>
          <a:p>
            <a:r>
              <a:rPr lang="ro-RO" b="1"/>
              <a:t>Obiective specifice</a:t>
            </a:r>
            <a:endParaRPr lang="en-US" b="1"/>
          </a:p>
          <a:p>
            <a:pPr lvl="2">
              <a:buFontTx/>
              <a:buNone/>
            </a:pPr>
            <a:r>
              <a:rPr lang="ro-RO" sz="2800" b="1"/>
              <a:t>5. Susţinerea dialogului ştiinţă-societate. </a:t>
            </a:r>
          </a:p>
          <a:p>
            <a:pPr lvl="2">
              <a:buFontTx/>
              <a:buNone/>
            </a:pPr>
            <a:r>
              <a:rPr lang="ro-RO" sz="2800" b="1"/>
              <a:t>6. Participarea entităţilor CDI la programe internaţionale de cercetare.</a:t>
            </a:r>
          </a:p>
          <a:p>
            <a:pPr lvl="2">
              <a:buFontTx/>
              <a:buNone/>
            </a:pPr>
            <a:r>
              <a:rPr lang="ro-RO" sz="2800" b="1"/>
              <a:t>7. Participarea şi reprezentarea României la organizaţii ştiinţifice şi tehnice (ST) internaţionale.</a:t>
            </a:r>
          </a:p>
          <a:p>
            <a:r>
              <a:rPr lang="ro-RO" sz="2400"/>
              <a:t>Programul susţine proiecte care se adresează domeniilor CD prioritare prevăzute în Strategia Naţională de cercetare, dezvoltare şi inovare pentru perioada 2007-2013, domenii prezentate în Anexa 1b – Lista domeniilor CD prioritare.</a:t>
            </a:r>
            <a:endParaRPr lang="en-US" sz="240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923</TotalTime>
  <Words>6052</Words>
  <Application>Microsoft Office PowerPoint</Application>
  <PresentationFormat>On-screen Show (4:3)</PresentationFormat>
  <Paragraphs>679</Paragraphs>
  <Slides>61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61</vt:i4>
      </vt:variant>
    </vt:vector>
  </HeadingPairs>
  <TitlesOfParts>
    <vt:vector size="65" baseType="lpstr">
      <vt:lpstr>Arial</vt:lpstr>
      <vt:lpstr>Times New Roman</vt:lpstr>
      <vt:lpstr>Symbol</vt:lpstr>
      <vt:lpstr>Default Design</vt:lpstr>
      <vt:lpstr>PLANUL NAŢIONAL PENTRU  CERCETARE – DEZVOLTARE ŞI INOVARE II 2007 – 2013</vt:lpstr>
      <vt:lpstr>Conţinutul prezentării</vt:lpstr>
      <vt:lpstr>Slide 3</vt:lpstr>
      <vt:lpstr>Slide 4</vt:lpstr>
      <vt:lpstr>Anexe</vt:lpstr>
      <vt:lpstr>Scopul programului</vt:lpstr>
      <vt:lpstr>Obiectivele programului </vt:lpstr>
      <vt:lpstr>Obiectivele programului </vt:lpstr>
      <vt:lpstr>Obiectivele programului</vt:lpstr>
      <vt:lpstr>Rezultate estimate</vt:lpstr>
      <vt:lpstr>Rezultate estimate</vt:lpstr>
      <vt:lpstr>Indicatori de rezultat</vt:lpstr>
      <vt:lpstr>Slide 13</vt:lpstr>
      <vt:lpstr>Baza legală, calendarul acţiunilor </vt:lpstr>
      <vt:lpstr>Bugetul programului, reguli de etică</vt:lpstr>
      <vt:lpstr>Categoriile de participanţi la program </vt:lpstr>
      <vt:lpstr>Slide 17</vt:lpstr>
      <vt:lpstr>Slide 18</vt:lpstr>
      <vt:lpstr>Categoriile de participanţi la program</vt:lpstr>
      <vt:lpstr>Categoriile de participanţi la program</vt:lpstr>
      <vt:lpstr>Condiţii de eligibilitate a participanţilor</vt:lpstr>
      <vt:lpstr>Condiţii de eligibilitate a participanţilor</vt:lpstr>
      <vt:lpstr>Structura programului</vt:lpstr>
      <vt:lpstr>Slide 24</vt:lpstr>
      <vt:lpstr>Slide 25</vt:lpstr>
      <vt:lpstr>Slide 26</vt:lpstr>
      <vt:lpstr>Slide 27</vt:lpstr>
      <vt:lpstr>Slide 28</vt:lpstr>
      <vt:lpstr>Slide 29</vt:lpstr>
      <vt:lpstr>Slide 30</vt:lpstr>
      <vt:lpstr>Condiţii privind ajutorul de stat pentru cercetare-dezvoltare</vt:lpstr>
      <vt:lpstr>Condiţii privind ajutorul de stat pentru cercetare-dezvoltare</vt:lpstr>
      <vt:lpstr>Slide 33</vt:lpstr>
      <vt:lpstr>Structura unei propuneri de proiect </vt:lpstr>
      <vt:lpstr>Documente însoţitoare </vt:lpstr>
      <vt:lpstr>Formularele de ofertare pentru Modulul I – proiecte de investiţii, Modulele II şi IV – proiecte suport</vt:lpstr>
      <vt:lpstr>Formularele A </vt:lpstr>
      <vt:lpstr>Slide 38</vt:lpstr>
      <vt:lpstr>Slide 39</vt:lpstr>
      <vt:lpstr>Formularul B </vt:lpstr>
      <vt:lpstr>Formularele de ofertare pentru Modulul III - proiecte câştigate în cadrul programelor CDI internaţionale</vt:lpstr>
      <vt:lpstr>Condiţiile de eligibilitate ale propunerilor de proiecte </vt:lpstr>
      <vt:lpstr>Instrucţiuni privind depunerea propunerilor de proiecte</vt:lpstr>
      <vt:lpstr>Slide 44</vt:lpstr>
      <vt:lpstr>Instrucţiuni privind depunerea propunerilor de proiecte</vt:lpstr>
      <vt:lpstr>Structura si modul de prezentare a ofertei de proiect pe suport de hârtie</vt:lpstr>
      <vt:lpstr>Slide 47</vt:lpstr>
      <vt:lpstr>Procedura de depunere a ofertei de proiect</vt:lpstr>
      <vt:lpstr>Procedura de evaluare</vt:lpstr>
      <vt:lpstr>Clasificarea şi selectarea propunerilor de proiect</vt:lpstr>
      <vt:lpstr>Anexa 1a – Definiţiile unor categorii de activităţi admise în cadrul programului </vt:lpstr>
      <vt:lpstr>Anexa 1b/ Lista domeniilor CD prioritare </vt:lpstr>
      <vt:lpstr>Slide 53</vt:lpstr>
      <vt:lpstr>Slide 54</vt:lpstr>
      <vt:lpstr>Slide 55</vt:lpstr>
      <vt:lpstr> Anexa  2 - Formulare de ofertare/  Notă explicativă  NOTĂ EXPLICATIVĂ PRIVIND MODUL DE COMPLETARE A FORMULARELOR PENTRU PROPUNEREA DE PROIECT </vt:lpstr>
      <vt:lpstr>Slide 57</vt:lpstr>
      <vt:lpstr>Anexa  2 – Formularele A</vt:lpstr>
      <vt:lpstr>Anexa  2 – Formular B</vt:lpstr>
      <vt:lpstr>Anexa 3</vt:lpstr>
      <vt:lpstr>Intrebari frecvente </vt:lpstr>
    </vt:vector>
  </TitlesOfParts>
  <Company>UBB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Marina Nicolae</dc:creator>
  <cp:lastModifiedBy>Simona Nicoara</cp:lastModifiedBy>
  <cp:revision>86</cp:revision>
  <dcterms:created xsi:type="dcterms:W3CDTF">2007-06-04T11:14:21Z</dcterms:created>
  <dcterms:modified xsi:type="dcterms:W3CDTF">2010-10-14T11:36:47Z</dcterms:modified>
</cp:coreProperties>
</file>