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67" r:id="rId14"/>
    <p:sldId id="268" r:id="rId15"/>
    <p:sldId id="273" r:id="rId16"/>
    <p:sldId id="269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9900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o-RO"/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o-RO"/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/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o-RO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o-RO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o-RO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o-RO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o-RO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o-RO"/>
              </a:p>
            </p:txBody>
          </p:sp>
        </p:grpSp>
      </p:grpSp>
      <p:sp>
        <p:nvSpPr>
          <p:cNvPr id="59408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409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2660D9-C887-47C5-BC7E-EC6D108BD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EF4D90-4D7F-4B88-904B-B4E3AED123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A4302-0BB2-4457-A240-30E606FEFF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0033D-D638-4059-9A75-BF00DA2D7D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65CFA-77C9-4B21-BDBF-D9FB466B50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6CCBC-C650-45EA-B126-6332CE7847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5CB6F-28D2-4C89-9539-BAD9E935DE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473A3-FD2A-4289-B77E-A73541A10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A903B-DDBF-456B-998C-0F14809F9C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51D04-65EE-4BEC-B9F4-CC5B1598EF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0984B-531F-4E50-80B2-DF68C5068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58371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/>
            </a:p>
          </p:txBody>
        </p:sp>
        <p:sp>
          <p:nvSpPr>
            <p:cNvPr id="58372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58374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o-RO"/>
              </a:p>
            </p:txBody>
          </p:sp>
          <p:sp>
            <p:nvSpPr>
              <p:cNvPr id="58375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o-RO"/>
              </a:p>
            </p:txBody>
          </p:sp>
          <p:sp>
            <p:nvSpPr>
              <p:cNvPr id="58376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o-RO"/>
              </a:p>
            </p:txBody>
          </p:sp>
          <p:sp>
            <p:nvSpPr>
              <p:cNvPr id="58377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o-RO"/>
              </a:p>
            </p:txBody>
          </p:sp>
          <p:sp>
            <p:nvSpPr>
              <p:cNvPr id="58378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o-RO"/>
              </a:p>
            </p:txBody>
          </p:sp>
          <p:sp>
            <p:nvSpPr>
              <p:cNvPr id="58379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o-RO"/>
              </a:p>
            </p:txBody>
          </p:sp>
          <p:sp>
            <p:nvSpPr>
              <p:cNvPr id="58380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o-RO"/>
              </a:p>
            </p:txBody>
          </p:sp>
          <p:sp>
            <p:nvSpPr>
              <p:cNvPr id="58381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o-RO"/>
              </a:p>
            </p:txBody>
          </p:sp>
          <p:sp>
            <p:nvSpPr>
              <p:cNvPr id="58382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o-RO"/>
              </a:p>
            </p:txBody>
          </p:sp>
        </p:grpSp>
      </p:grpSp>
      <p:sp>
        <p:nvSpPr>
          <p:cNvPr id="5838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8384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8385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86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87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9822A18-48B0-475C-AF07-ACB66B2F5D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8382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smtClean="0">
                <a:solidFill>
                  <a:srgbClr val="FFFF00"/>
                </a:solidFill>
              </a:rPr>
              <a:t>PLANUL NA</a:t>
            </a:r>
            <a:r>
              <a:rPr lang="ro-RO" sz="2400" smtClean="0">
                <a:solidFill>
                  <a:srgbClr val="FFFF00"/>
                </a:solidFill>
              </a:rPr>
              <a:t>ŢIONAL PENTRU CERCETARE-DEZVOLTARE ŞI INOVARE II</a:t>
            </a:r>
            <a:br>
              <a:rPr lang="ro-RO" sz="2400" smtClean="0">
                <a:solidFill>
                  <a:srgbClr val="FFFF00"/>
                </a:solidFill>
              </a:rPr>
            </a:br>
            <a:endParaRPr lang="en-US" sz="2400" smtClean="0">
              <a:solidFill>
                <a:srgbClr val="FFFF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590800"/>
            <a:ext cx="6400800" cy="175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o-RO" sz="4000" b="1" smtClean="0">
                <a:solidFill>
                  <a:srgbClr val="FFFF00"/>
                </a:solidFill>
              </a:rPr>
              <a:t>INOVARE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o-RO" smtClean="0">
                <a:solidFill>
                  <a:srgbClr val="FFFF00"/>
                </a:solidFill>
              </a:rPr>
              <a:t>PROGRAMUL 5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o-RO" smtClean="0">
                <a:solidFill>
                  <a:srgbClr val="FFFF00"/>
                </a:solidFill>
              </a:rPr>
              <a:t>2007-2013</a:t>
            </a:r>
            <a:endParaRPr lang="en-US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o-RO" sz="2400" smtClean="0">
                <a:solidFill>
                  <a:srgbClr val="FFFF00"/>
                </a:solidFill>
              </a:rPr>
              <a:t>Modulul 1  Dezvoltare de produs – sisteme</a:t>
            </a:r>
            <a:r>
              <a:rPr lang="en-US" sz="5400" smtClean="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495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o-RO" sz="1800" b="1" i="1" smtClean="0">
                <a:solidFill>
                  <a:srgbClr val="FFFF00"/>
                </a:solidFill>
              </a:rPr>
              <a:t>În anul 2007 va fi scos la competiţie doar Modulul 1</a:t>
            </a:r>
            <a:r>
              <a:rPr lang="ro-RO" sz="1800" i="1" smtClean="0">
                <a:solidFill>
                  <a:srgbClr val="FFFF00"/>
                </a:solidFill>
              </a:rPr>
              <a:t>, destinat dezvoltării de produse / tehnologii / servicii;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o-RO" sz="1800" b="1" smtClean="0">
                <a:solidFill>
                  <a:srgbClr val="FFFF00"/>
                </a:solidFill>
              </a:rPr>
              <a:t>PROIECTELE de CERCETARE – DEZVOLTARE - INOVARE</a:t>
            </a:r>
            <a:r>
              <a:rPr lang="ro-RO" sz="1800" smtClean="0">
                <a:solidFill>
                  <a:srgbClr val="FFFF00"/>
                </a:solidFill>
              </a:rPr>
              <a:t> –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o-RO" sz="1800" b="1" smtClean="0">
                <a:solidFill>
                  <a:srgbClr val="FFFF00"/>
                </a:solidFill>
              </a:rPr>
              <a:t>	vor răspunde la iniţiativa unui agent economic care doreşte un parteneriat pentru a obţine rezultatele care îi vor aparţine (proiecte CDI orientate).</a:t>
            </a:r>
            <a:r>
              <a:rPr lang="ro-RO" sz="1800" smtClean="0">
                <a:solidFill>
                  <a:srgbClr val="FFFF00"/>
                </a:solidFill>
              </a:rPr>
              <a:t> De asemenea, se adresează şi sprijinirii valorificării brevetelor prin aplicarea lor şi intrarea în producţie a produselor / tehnologiilor la care se referă. Se au în vedere, astfel:</a:t>
            </a:r>
          </a:p>
          <a:p>
            <a:pPr eaLnBrk="1" hangingPunct="1">
              <a:lnSpc>
                <a:spcPct val="80000"/>
              </a:lnSpc>
            </a:pPr>
            <a:r>
              <a:rPr lang="ro-RO" sz="1800" smtClean="0">
                <a:solidFill>
                  <a:srgbClr val="FFFF00"/>
                </a:solidFill>
              </a:rPr>
              <a:t>realizarea unor produse, tehnologii şi servicii noi şi / sau modernizate, aplicabile la agenţi economici, unităţi ale administraţie centrale şi / sau locale;</a:t>
            </a:r>
          </a:p>
          <a:p>
            <a:pPr eaLnBrk="1" hangingPunct="1">
              <a:lnSpc>
                <a:spcPct val="80000"/>
              </a:lnSpc>
            </a:pPr>
            <a:r>
              <a:rPr lang="ro-RO" sz="1800" smtClean="0">
                <a:solidFill>
                  <a:srgbClr val="FFFF00"/>
                </a:solidFill>
              </a:rPr>
              <a:t>stimularea transferului tehnologic al rezultatelor cercetării tehnologice şi inovării produselor, tehnologiilor şi serviciilor realizate la agenţi economici şi la unităţi ale administraţie centrale şi / sau locale</a:t>
            </a:r>
          </a:p>
          <a:p>
            <a:pPr eaLnBrk="1" hangingPunct="1">
              <a:lnSpc>
                <a:spcPct val="80000"/>
              </a:lnSpc>
            </a:pPr>
            <a:r>
              <a:rPr lang="ro-RO" sz="1800" smtClean="0">
                <a:solidFill>
                  <a:srgbClr val="FFFF00"/>
                </a:solidFill>
              </a:rPr>
              <a:t>reducerea costurilor pe durata ciclului de viaţă a produselor.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o-RO" b="0" smtClean="0">
                <a:solidFill>
                  <a:srgbClr val="FFFF00"/>
                </a:solidFill>
              </a:rPr>
              <a:t>Categorii de activităţi</a:t>
            </a:r>
            <a:r>
              <a:rPr lang="ro-RO" smtClean="0">
                <a:solidFill>
                  <a:srgbClr val="FFFF00"/>
                </a:solidFill>
              </a:rPr>
              <a:t/>
            </a:r>
            <a:br>
              <a:rPr lang="ro-RO" smtClean="0">
                <a:solidFill>
                  <a:srgbClr val="FFFF00"/>
                </a:solidFill>
              </a:rPr>
            </a:br>
            <a:endParaRPr lang="en-US" smtClean="0">
              <a:solidFill>
                <a:srgbClr val="FFFF00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o-RO" sz="2800" smtClean="0">
                <a:solidFill>
                  <a:srgbClr val="FFFF00"/>
                </a:solidFill>
              </a:rPr>
              <a:t>	În cadrul unui proiect de inovare şi transfer tehnologic pentru produs / tehnologie / serviciu se pot finanţa următoarele categorii de activităţi: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o-RO" sz="2800" smtClean="0">
                <a:solidFill>
                  <a:srgbClr val="FFFF00"/>
                </a:solidFill>
              </a:rPr>
              <a:t>activităţi de cercetare aplicativă şi dezvoltare tehnologică;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o-RO" sz="2800" smtClean="0">
                <a:solidFill>
                  <a:srgbClr val="FFFF00"/>
                </a:solidFill>
              </a:rPr>
              <a:t>activităţi de transfer tehnologic şi valorificare a rezultatelor cercetării;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o-RO" sz="2800" smtClean="0">
                <a:solidFill>
                  <a:srgbClr val="FFFF00"/>
                </a:solidFill>
              </a:rPr>
              <a:t>activităţi suport, de susţinere şi promovare a activităţilor şi rezultatelor din cadrul proiectului, inclusiv diseminare de informaţii, instruire, mobilităţi, manifestări ştiinţifice; (!!TABEL 2.)</a:t>
            </a:r>
            <a:endParaRPr lang="en-US" sz="2800" smtClean="0">
              <a:solidFill>
                <a:srgbClr val="FFFF00"/>
              </a:solidFill>
            </a:endParaRPr>
          </a:p>
          <a:p>
            <a:pPr marL="533400" indent="-533400" eaLnBrk="1" hangingPunct="1">
              <a:lnSpc>
                <a:spcPct val="90000"/>
              </a:lnSpc>
            </a:pPr>
            <a:endParaRPr lang="en-US" sz="280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RO" sz="3600" b="0" smtClean="0">
                <a:solidFill>
                  <a:srgbClr val="FFFF00"/>
                </a:solidFill>
              </a:rPr>
              <a:t>Criterii de evaluare</a:t>
            </a:r>
            <a:r>
              <a:rPr lang="ro-RO" sz="3600" smtClean="0">
                <a:solidFill>
                  <a:srgbClr val="FFFF00"/>
                </a:solidFill>
              </a:rPr>
              <a:t/>
            </a:r>
            <a:br>
              <a:rPr lang="ro-RO" sz="3600" smtClean="0">
                <a:solidFill>
                  <a:srgbClr val="FFFF00"/>
                </a:solidFill>
              </a:rPr>
            </a:br>
            <a:endParaRPr lang="en-US" sz="3600" smtClean="0">
              <a:solidFill>
                <a:srgbClr val="FFFF00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o-RO" sz="2000" b="1" i="1" smtClean="0">
                <a:solidFill>
                  <a:srgbClr val="FFFF00"/>
                </a:solidFill>
              </a:rPr>
              <a:t>Relevanţa proiectului, apreciere generală,</a:t>
            </a:r>
            <a:r>
              <a:rPr lang="ro-RO" sz="2000" b="1" smtClean="0">
                <a:solidFill>
                  <a:srgbClr val="FFFF00"/>
                </a:solidFill>
              </a:rPr>
              <a:t> </a:t>
            </a:r>
            <a:r>
              <a:rPr lang="ro-RO" sz="2000" smtClean="0">
                <a:solidFill>
                  <a:srgbClr val="FFFF00"/>
                </a:solidFill>
              </a:rPr>
              <a:t>(max. 15 puncte)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o-RO" sz="2000" b="1" i="1" smtClean="0">
                <a:solidFill>
                  <a:srgbClr val="FFFF00"/>
                </a:solidFill>
              </a:rPr>
              <a:t>Potenţialul tehnic al propunerii, </a:t>
            </a:r>
            <a:r>
              <a:rPr lang="ro-RO" sz="2000" smtClean="0">
                <a:solidFill>
                  <a:srgbClr val="FFFF00"/>
                </a:solidFill>
              </a:rPr>
              <a:t>(max. 15 puncte)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o-RO" sz="2000" b="1" i="1" smtClean="0">
                <a:solidFill>
                  <a:srgbClr val="FFFF00"/>
                </a:solidFill>
              </a:rPr>
              <a:t>Justificarea economică a propunerii, </a:t>
            </a:r>
            <a:r>
              <a:rPr lang="ro-RO" sz="2000" smtClean="0">
                <a:solidFill>
                  <a:srgbClr val="FFFF00"/>
                </a:solidFill>
              </a:rPr>
              <a:t>(max. 15 puncte)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o-RO" sz="2000" b="1" smtClean="0">
                <a:solidFill>
                  <a:srgbClr val="FFFF00"/>
                </a:solidFill>
              </a:rPr>
              <a:t>Resurse materiale şi financiare</a:t>
            </a:r>
            <a:r>
              <a:rPr lang="ro-RO" sz="2000" b="1" i="1" smtClean="0">
                <a:solidFill>
                  <a:srgbClr val="FFFF00"/>
                </a:solidFill>
              </a:rPr>
              <a:t>, </a:t>
            </a:r>
            <a:r>
              <a:rPr lang="ro-RO" sz="2000" smtClean="0">
                <a:solidFill>
                  <a:srgbClr val="FFFF00"/>
                </a:solidFill>
              </a:rPr>
              <a:t>(max. 15 puncte)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o-RO" sz="2000" b="1" smtClean="0">
                <a:solidFill>
                  <a:srgbClr val="FFFF00"/>
                </a:solidFill>
              </a:rPr>
              <a:t>Resurse umane</a:t>
            </a:r>
            <a:r>
              <a:rPr lang="ro-RO" sz="2000" b="1" i="1" smtClean="0">
                <a:solidFill>
                  <a:srgbClr val="FFFF00"/>
                </a:solidFill>
              </a:rPr>
              <a:t>, </a:t>
            </a:r>
            <a:r>
              <a:rPr lang="ro-RO" sz="2000" smtClean="0">
                <a:solidFill>
                  <a:srgbClr val="FFFF00"/>
                </a:solidFill>
              </a:rPr>
              <a:t>(max. 20 puncte)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o-RO" sz="2000" b="1" smtClean="0">
                <a:solidFill>
                  <a:srgbClr val="FFFF00"/>
                </a:solidFill>
              </a:rPr>
              <a:t>Calitatea managementului</a:t>
            </a:r>
            <a:r>
              <a:rPr lang="ro-RO" sz="2000" b="1" i="1" smtClean="0">
                <a:solidFill>
                  <a:srgbClr val="FFFF00"/>
                </a:solidFill>
              </a:rPr>
              <a:t>,</a:t>
            </a:r>
            <a:r>
              <a:rPr lang="ro-RO" sz="2000" i="1" smtClean="0">
                <a:solidFill>
                  <a:srgbClr val="FFFF00"/>
                </a:solidFill>
              </a:rPr>
              <a:t> </a:t>
            </a:r>
            <a:r>
              <a:rPr lang="ro-RO" sz="2000" smtClean="0">
                <a:solidFill>
                  <a:srgbClr val="FFFF00"/>
                </a:solidFill>
              </a:rPr>
              <a:t>(max. 15 puncte)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o-RO" sz="2000" b="1" i="1" smtClean="0">
                <a:solidFill>
                  <a:srgbClr val="FFFF00"/>
                </a:solidFill>
              </a:rPr>
              <a:t>Conformitatea cu Programul de Excelenţă </a:t>
            </a:r>
            <a:r>
              <a:rPr lang="ro-RO" sz="2000" smtClean="0">
                <a:solidFill>
                  <a:srgbClr val="FFFF00"/>
                </a:solidFill>
              </a:rPr>
              <a:t>(5 puncte)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ro-RO" sz="2000" b="1" i="1" smtClean="0">
                <a:solidFill>
                  <a:srgbClr val="FFFF00"/>
                </a:solidFill>
              </a:rPr>
              <a:t>TOTAL: 100 PUNCTE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722313"/>
            <a:ext cx="7543800" cy="798512"/>
          </a:xfrm>
        </p:spPr>
        <p:txBody>
          <a:bodyPr/>
          <a:lstStyle/>
          <a:p>
            <a:pPr eaLnBrk="1" hangingPunct="1">
              <a:defRPr/>
            </a:pPr>
            <a:r>
              <a:rPr lang="ro-RO" sz="3200" b="0" smtClean="0">
                <a:solidFill>
                  <a:srgbClr val="FFFF00"/>
                </a:solidFill>
              </a:rPr>
              <a:t>OBSERVAŢII</a:t>
            </a:r>
            <a:r>
              <a:rPr lang="ro-RO" sz="4000" smtClean="0">
                <a:solidFill>
                  <a:srgbClr val="FFFF00"/>
                </a:solidFill>
              </a:rPr>
              <a:t/>
            </a:r>
            <a:br>
              <a:rPr lang="ro-RO" sz="4000" smtClean="0">
                <a:solidFill>
                  <a:srgbClr val="FFFF00"/>
                </a:solidFill>
              </a:rPr>
            </a:br>
            <a:endParaRPr lang="en-US" sz="4000" smtClean="0">
              <a:solidFill>
                <a:srgbClr val="FFFF00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5715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o-RO" sz="2000" smtClean="0">
                <a:solidFill>
                  <a:srgbClr val="FFFF00"/>
                </a:solidFill>
              </a:rPr>
              <a:t>Durata : maxim 24 luni de la data încheierii contractului de finanţare.</a:t>
            </a:r>
          </a:p>
          <a:p>
            <a:pPr eaLnBrk="1" hangingPunct="1">
              <a:lnSpc>
                <a:spcPct val="80000"/>
              </a:lnSpc>
            </a:pPr>
            <a:r>
              <a:rPr lang="ro-RO" sz="2000" smtClean="0">
                <a:solidFill>
                  <a:srgbClr val="FFFF00"/>
                </a:solidFill>
              </a:rPr>
              <a:t>Sprijinul financiar - în regim competiţional anual</a:t>
            </a:r>
          </a:p>
          <a:p>
            <a:pPr eaLnBrk="1" hangingPunct="1">
              <a:lnSpc>
                <a:spcPct val="80000"/>
              </a:lnSpc>
            </a:pPr>
            <a:r>
              <a:rPr lang="ro-RO" sz="2000" smtClean="0">
                <a:solidFill>
                  <a:srgbClr val="FFFF00"/>
                </a:solidFill>
              </a:rPr>
              <a:t>Nivelul de finanţare de la buget: max. 2.000.000 lei.</a:t>
            </a:r>
          </a:p>
          <a:p>
            <a:pPr eaLnBrk="1" hangingPunct="1">
              <a:lnSpc>
                <a:spcPct val="80000"/>
              </a:lnSpc>
            </a:pPr>
            <a:r>
              <a:rPr lang="ro-RO" sz="2000" smtClean="0">
                <a:solidFill>
                  <a:srgbClr val="FFFF00"/>
                </a:solidFill>
              </a:rPr>
              <a:t>Nivelul de finanţare de la buget maxim admis </a:t>
            </a:r>
            <a:r>
              <a:rPr lang="ro-RO" sz="2000" b="1" smtClean="0">
                <a:solidFill>
                  <a:srgbClr val="FFFF00"/>
                </a:solidFill>
              </a:rPr>
              <a:t>pentru procurarea de echipamente necesare</a:t>
            </a:r>
            <a:r>
              <a:rPr lang="ro-RO" sz="2000" smtClean="0">
                <a:solidFill>
                  <a:srgbClr val="FFFF00"/>
                </a:solidFill>
              </a:rPr>
              <a:t> desfăşurării proiectului este de 40% din valoarea totală alocată de la bugetul programului.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o-RO" sz="2000" b="1" smtClean="0">
                <a:solidFill>
                  <a:srgbClr val="FFFF00"/>
                </a:solidFill>
              </a:rPr>
              <a:t>Activităţi obligatorii: </a:t>
            </a:r>
          </a:p>
          <a:p>
            <a:pPr eaLnBrk="1" hangingPunct="1">
              <a:lnSpc>
                <a:spcPct val="80000"/>
              </a:lnSpc>
            </a:pPr>
            <a:r>
              <a:rPr lang="ro-RO" sz="2000" smtClean="0">
                <a:solidFill>
                  <a:srgbClr val="FFFF00"/>
                </a:solidFill>
              </a:rPr>
              <a:t>Raportarea efectelor economice obţinute de către agentul economic beneficiar, ca urmare a utilizării produsului / tehnologiei / metodei / sistemului / serviciului </a:t>
            </a:r>
          </a:p>
          <a:p>
            <a:pPr eaLnBrk="1" hangingPunct="1">
              <a:lnSpc>
                <a:spcPct val="80000"/>
              </a:lnSpc>
            </a:pPr>
            <a:r>
              <a:rPr lang="ro-RO" sz="2000" smtClean="0">
                <a:solidFill>
                  <a:srgbClr val="FFFF00"/>
                </a:solidFill>
              </a:rPr>
              <a:t>Inventarierea şi cuantificarea efectelor economice obţinute;</a:t>
            </a:r>
          </a:p>
          <a:p>
            <a:pPr eaLnBrk="1" hangingPunct="1">
              <a:lnSpc>
                <a:spcPct val="80000"/>
              </a:lnSpc>
            </a:pPr>
            <a:r>
              <a:rPr lang="ro-RO" sz="2000" smtClean="0">
                <a:solidFill>
                  <a:srgbClr val="FFFF00"/>
                </a:solidFill>
              </a:rPr>
              <a:t>Compararea cu prevederile planificate prin documentaţia de analiză tehnico-economică elaborată anterior (studiu de piaţa / impact, planuri de afaceri, evaluări, prognoze, etc)</a:t>
            </a:r>
          </a:p>
          <a:p>
            <a:pPr eaLnBrk="1" hangingPunct="1">
              <a:lnSpc>
                <a:spcPct val="80000"/>
              </a:lnSpc>
            </a:pPr>
            <a:r>
              <a:rPr lang="ro-RO" sz="2000" smtClean="0">
                <a:solidFill>
                  <a:srgbClr val="FFFF00"/>
                </a:solidFill>
              </a:rPr>
              <a:t>Evaluarea capacităţii de integrare în piaţa UE şi de asigurare a condiţiilor pentru libera circulaţie a produselor şi serviciilor (acreditări de unităţi/ compartimente, certificări de produse, etc)</a:t>
            </a:r>
            <a:r>
              <a:rPr lang="en-US" sz="2000" smtClean="0">
                <a:solidFill>
                  <a:srgbClr val="FFFF00"/>
                </a:solidFill>
              </a:rPr>
              <a:t> </a:t>
            </a:r>
            <a:endParaRPr lang="ro-RO" sz="200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RO" sz="3600" b="0" smtClean="0">
                <a:solidFill>
                  <a:srgbClr val="FFFF00"/>
                </a:solidFill>
              </a:rPr>
              <a:t>Condiţii de eligibilitate</a:t>
            </a:r>
            <a:br>
              <a:rPr lang="ro-RO" sz="3600" b="0" smtClean="0">
                <a:solidFill>
                  <a:srgbClr val="FFFF00"/>
                </a:solidFill>
              </a:rPr>
            </a:br>
            <a:endParaRPr lang="en-US" sz="3600" b="0" smtClean="0">
              <a:solidFill>
                <a:srgbClr val="FFFF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o-RO" sz="2800" b="1" smtClean="0">
                <a:solidFill>
                  <a:srgbClr val="FFFF00"/>
                </a:solidFill>
              </a:rPr>
              <a:t>Coordonatorul proiectului </a:t>
            </a:r>
            <a:r>
              <a:rPr lang="ro-RO" sz="2800" smtClean="0">
                <a:solidFill>
                  <a:srgbClr val="FFFF00"/>
                </a:solidFill>
              </a:rPr>
              <a:t>este un</a:t>
            </a:r>
            <a:r>
              <a:rPr lang="ro-RO" sz="2800" b="1" smtClean="0">
                <a:solidFill>
                  <a:srgbClr val="FFFF00"/>
                </a:solidFill>
              </a:rPr>
              <a:t> agent economic</a:t>
            </a:r>
            <a:r>
              <a:rPr lang="ro-RO" sz="2800" smtClean="0">
                <a:solidFill>
                  <a:srgbClr val="FFFF00"/>
                </a:solidFill>
              </a:rPr>
              <a:t> care are în obiectul de activitate şi cercetare – dezvoltare.(CAEN 7310) </a:t>
            </a:r>
            <a:endParaRPr lang="ro-RO" sz="2800" b="1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o-RO" sz="2800" b="1" smtClean="0">
                <a:solidFill>
                  <a:srgbClr val="FFFF00"/>
                </a:solidFill>
              </a:rPr>
              <a:t>Parteneri</a:t>
            </a:r>
            <a:r>
              <a:rPr lang="ro-RO" sz="2800" smtClean="0">
                <a:solidFill>
                  <a:srgbClr val="FFFF00"/>
                </a:solidFill>
              </a:rPr>
              <a:t>: agenţi economici, entităţi CDI, unităţi ale administraţiei publice locale, unităţi de transfer tehnologic.</a:t>
            </a:r>
          </a:p>
          <a:p>
            <a:pPr eaLnBrk="1" hangingPunct="1">
              <a:lnSpc>
                <a:spcPct val="90000"/>
              </a:lnSpc>
            </a:pPr>
            <a:r>
              <a:rPr lang="ro-RO" sz="2800" smtClean="0">
                <a:solidFill>
                  <a:srgbClr val="FFFF00"/>
                </a:solidFill>
              </a:rPr>
              <a:t>Toţi participanţii din consorţiu trebuie să fie înregistraţi în Registrul Potenţialilor Contractori (RPC) şi certificaţi.</a:t>
            </a:r>
          </a:p>
          <a:p>
            <a:pPr eaLnBrk="1" hangingPunct="1">
              <a:lnSpc>
                <a:spcPct val="90000"/>
              </a:lnSpc>
            </a:pPr>
            <a:r>
              <a:rPr lang="ro-RO" sz="2800" smtClean="0">
                <a:solidFill>
                  <a:srgbClr val="FFFF00"/>
                </a:solidFill>
              </a:rPr>
              <a:t>Agenţii economici, parteneri în propunerea de proiect au, cel puţin, un bilanţ contabil încheiat şi au înregistrat profit în ultimul an.</a:t>
            </a:r>
            <a:endParaRPr lang="ro-RO" sz="2800" b="1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280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tabe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95263"/>
            <a:ext cx="8610600" cy="651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RO" b="0" smtClean="0">
                <a:solidFill>
                  <a:srgbClr val="FFFF00"/>
                </a:solidFill>
              </a:rPr>
              <a:t>Cheltuieli eligibile</a:t>
            </a:r>
            <a:endParaRPr lang="en-US" b="0" smtClean="0">
              <a:solidFill>
                <a:srgbClr val="FFFF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o-RO" sz="200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o-RO" sz="2000" smtClean="0">
                <a:solidFill>
                  <a:srgbClr val="FFFF00"/>
                </a:solidFill>
              </a:rPr>
              <a:t>- achiziţii sau închirieri echipamente de cercetare, testare;</a:t>
            </a:r>
          </a:p>
          <a:p>
            <a:pPr eaLnBrk="1" hangingPunct="1">
              <a:lnSpc>
                <a:spcPct val="80000"/>
              </a:lnSpc>
            </a:pPr>
            <a:r>
              <a:rPr lang="ro-RO" sz="2000" smtClean="0">
                <a:solidFill>
                  <a:srgbClr val="FFFF00"/>
                </a:solidFill>
              </a:rPr>
              <a:t>- cheltuieli de personal;</a:t>
            </a:r>
          </a:p>
          <a:p>
            <a:pPr eaLnBrk="1" hangingPunct="1">
              <a:lnSpc>
                <a:spcPct val="80000"/>
              </a:lnSpc>
            </a:pPr>
            <a:r>
              <a:rPr lang="ro-RO" sz="2000" smtClean="0">
                <a:solidFill>
                  <a:srgbClr val="FFFF00"/>
                </a:solidFill>
              </a:rPr>
              <a:t>- cheltuieli materiale; </a:t>
            </a:r>
          </a:p>
          <a:p>
            <a:pPr eaLnBrk="1" hangingPunct="1">
              <a:lnSpc>
                <a:spcPct val="80000"/>
              </a:lnSpc>
            </a:pPr>
            <a:r>
              <a:rPr lang="ro-RO" sz="2000" smtClean="0">
                <a:solidFill>
                  <a:srgbClr val="FFFF00"/>
                </a:solidFill>
              </a:rPr>
              <a:t>- finanţarea parţială a cheltuielilor de brevetare în ţară şi străinătate.</a:t>
            </a:r>
          </a:p>
          <a:p>
            <a:pPr eaLnBrk="1" hangingPunct="1">
              <a:lnSpc>
                <a:spcPct val="80000"/>
              </a:lnSpc>
            </a:pPr>
            <a:r>
              <a:rPr lang="ro-RO" sz="2000" smtClean="0">
                <a:solidFill>
                  <a:srgbClr val="FFFF00"/>
                </a:solidFill>
              </a:rPr>
              <a:t>Subcontractare - max. 5% din activităţile proiectului cu terţi (subcontractori diferiţi de partenerii din cadrul proiectului), </a:t>
            </a:r>
            <a:r>
              <a:rPr lang="ro-RO" sz="2000" b="1" smtClean="0">
                <a:solidFill>
                  <a:srgbClr val="FFFF00"/>
                </a:solidFill>
              </a:rPr>
              <a:t>numai cu acordul prealabil scris al Autorităţii contractante.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o-RO" sz="2000" b="1" smtClean="0">
                <a:solidFill>
                  <a:srgbClr val="FFFF00"/>
                </a:solidFill>
              </a:rPr>
              <a:t>Proprietatea intelectuală</a:t>
            </a:r>
            <a:endParaRPr lang="ro-RO" sz="200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o-RO" sz="2000" smtClean="0">
                <a:solidFill>
                  <a:srgbClr val="FFFF00"/>
                </a:solidFill>
              </a:rPr>
              <a:t>Revine integral agentului economic dacă aceasta a participat cu, cel puţin, 50% din fonduri. Altfel, conform acordului cu cei care efectuează cercetarea din afara firmei.</a:t>
            </a:r>
            <a:endParaRPr lang="en-US" sz="200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RO" smtClean="0">
                <a:solidFill>
                  <a:srgbClr val="FFFF00"/>
                </a:solidFill>
              </a:rPr>
              <a:t>INOVARE</a:t>
            </a:r>
            <a:endParaRPr lang="en-US" smtClean="0">
              <a:solidFill>
                <a:srgbClr val="FFFF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o-RO" sz="1400" smtClean="0">
                <a:solidFill>
                  <a:srgbClr val="FFFF00"/>
                </a:solidFill>
              </a:rPr>
              <a:t>Conform Comunicării Comisiei Europene COM 688/1995,</a:t>
            </a:r>
            <a:r>
              <a:rPr lang="ro-RO" sz="2800" smtClean="0">
                <a:solidFill>
                  <a:srgbClr val="FFFF00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o-RO" sz="2800" b="1" smtClean="0">
                <a:solidFill>
                  <a:srgbClr val="FFFF00"/>
                </a:solidFill>
              </a:rPr>
              <a:t>			“INOVAREA”</a:t>
            </a:r>
            <a:r>
              <a:rPr lang="ro-RO" sz="2800" smtClean="0">
                <a:solidFill>
                  <a:srgbClr val="FFFF00"/>
                </a:solidFill>
              </a:rPr>
              <a:t> constă în: </a:t>
            </a:r>
          </a:p>
          <a:p>
            <a:pPr eaLnBrk="1" hangingPunct="1">
              <a:lnSpc>
                <a:spcPct val="80000"/>
              </a:lnSpc>
            </a:pPr>
            <a:r>
              <a:rPr lang="ro-RO" sz="2800" smtClean="0">
                <a:solidFill>
                  <a:srgbClr val="FFFF00"/>
                </a:solidFill>
              </a:rPr>
              <a:t>a) înnoirea şi lărgirea gamei de </a:t>
            </a:r>
            <a:r>
              <a:rPr lang="ro-RO" sz="2800" b="1" smtClean="0">
                <a:solidFill>
                  <a:srgbClr val="FFFF00"/>
                </a:solidFill>
              </a:rPr>
              <a:t>produse, servicii şi pieţe asociate</a:t>
            </a:r>
            <a:r>
              <a:rPr lang="ro-RO" sz="2800" smtClean="0">
                <a:solidFill>
                  <a:srgbClr val="FFFF00"/>
                </a:solidFill>
              </a:rPr>
              <a:t>; </a:t>
            </a:r>
          </a:p>
          <a:p>
            <a:pPr eaLnBrk="1" hangingPunct="1">
              <a:lnSpc>
                <a:spcPct val="80000"/>
              </a:lnSpc>
            </a:pPr>
            <a:r>
              <a:rPr lang="ro-RO" sz="2800" smtClean="0">
                <a:solidFill>
                  <a:srgbClr val="FFFF00"/>
                </a:solidFill>
              </a:rPr>
              <a:t>b) stabilirea de </a:t>
            </a:r>
            <a:r>
              <a:rPr lang="ro-RO" sz="2800" b="1" smtClean="0">
                <a:solidFill>
                  <a:srgbClr val="FFFF00"/>
                </a:solidFill>
              </a:rPr>
              <a:t>noi metode de producţie, de aprovizionare şi distribuţie</a:t>
            </a:r>
            <a:r>
              <a:rPr lang="ro-RO" sz="2800" smtClean="0">
                <a:solidFill>
                  <a:srgbClr val="FFFF00"/>
                </a:solidFill>
              </a:rPr>
              <a:t>; </a:t>
            </a:r>
          </a:p>
          <a:p>
            <a:pPr eaLnBrk="1" hangingPunct="1">
              <a:lnSpc>
                <a:spcPct val="80000"/>
              </a:lnSpc>
            </a:pPr>
            <a:r>
              <a:rPr lang="ro-RO" sz="2800" smtClean="0">
                <a:solidFill>
                  <a:srgbClr val="FFFF00"/>
                </a:solidFill>
              </a:rPr>
              <a:t>c) introducerea de </a:t>
            </a:r>
            <a:r>
              <a:rPr lang="ro-RO" sz="2800" b="1" smtClean="0">
                <a:solidFill>
                  <a:srgbClr val="FFFF00"/>
                </a:solidFill>
              </a:rPr>
              <a:t>schimbări în management, organizarea muncii, condiţiile de muncă şi instruirea personalului</a:t>
            </a:r>
            <a:r>
              <a:rPr lang="ro-RO" sz="2800" smtClean="0">
                <a:solidFill>
                  <a:srgbClr val="FFFF00"/>
                </a:solidFill>
              </a:rPr>
              <a:t>.</a:t>
            </a:r>
            <a:endParaRPr lang="en-US" sz="280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RO" smtClean="0">
                <a:solidFill>
                  <a:srgbClr val="FFFF00"/>
                </a:solidFill>
              </a:rPr>
              <a:t>OBIECTIVE SPECIFICE</a:t>
            </a:r>
            <a:endParaRPr lang="en-US" smtClean="0">
              <a:solidFill>
                <a:srgbClr val="FFFF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o-RO" sz="1800" b="1" smtClean="0">
                <a:solidFill>
                  <a:srgbClr val="FFFF00"/>
                </a:solidFill>
              </a:rPr>
              <a:t>1. întărirea capacităţii de inovare a întreprinderilor şi consolidarea contribuţiei lor la crearea de noi produse şi pieţe bazate pe valorificarea rezultatelor cunoaşterii;</a:t>
            </a:r>
          </a:p>
          <a:p>
            <a:pPr eaLnBrk="1" hangingPunct="1">
              <a:lnSpc>
                <a:spcPct val="80000"/>
              </a:lnSpc>
            </a:pPr>
            <a:r>
              <a:rPr lang="ro-RO" sz="1800" b="1" smtClean="0">
                <a:solidFill>
                  <a:srgbClr val="FFFF00"/>
                </a:solidFill>
              </a:rPr>
              <a:t>2. stimularea parteneriatului dintre agenţi economici şi entităţi de cercetare;</a:t>
            </a:r>
          </a:p>
          <a:p>
            <a:pPr eaLnBrk="1" hangingPunct="1">
              <a:lnSpc>
                <a:spcPct val="80000"/>
              </a:lnSpc>
            </a:pPr>
            <a:r>
              <a:rPr lang="ro-RO" sz="1800" b="1" smtClean="0">
                <a:solidFill>
                  <a:srgbClr val="FFFF00"/>
                </a:solidFill>
              </a:rPr>
              <a:t>3. dezvoltarea capacităţii de transfer tehnologic în universităţi;</a:t>
            </a:r>
          </a:p>
          <a:p>
            <a:pPr eaLnBrk="1" hangingPunct="1">
              <a:lnSpc>
                <a:spcPct val="80000"/>
              </a:lnSpc>
            </a:pPr>
            <a:r>
              <a:rPr lang="ro-RO" sz="1800" b="1" smtClean="0">
                <a:solidFill>
                  <a:srgbClr val="FFFF00"/>
                </a:solidFill>
              </a:rPr>
              <a:t>4. stimularea capacităţii de absorbţie a rezultatelor CDI de către IMM –uri;</a:t>
            </a:r>
          </a:p>
          <a:p>
            <a:pPr eaLnBrk="1" hangingPunct="1">
              <a:lnSpc>
                <a:spcPct val="80000"/>
              </a:lnSpc>
            </a:pPr>
            <a:r>
              <a:rPr lang="ro-RO" sz="1800" b="1" smtClean="0">
                <a:solidFill>
                  <a:srgbClr val="FFFF00"/>
                </a:solidFill>
              </a:rPr>
              <a:t>5. implementarea agendelor strategice elaborate în cadrul platformelor tehnologice;</a:t>
            </a:r>
          </a:p>
          <a:p>
            <a:pPr eaLnBrk="1" hangingPunct="1">
              <a:lnSpc>
                <a:spcPct val="80000"/>
              </a:lnSpc>
            </a:pPr>
            <a:r>
              <a:rPr lang="ro-RO" sz="1800" b="1" smtClean="0">
                <a:solidFill>
                  <a:srgbClr val="FFFF00"/>
                </a:solidFill>
              </a:rPr>
              <a:t>6. crearea şi dezvoltarea de infrastructuri de inovare;</a:t>
            </a:r>
          </a:p>
          <a:p>
            <a:pPr eaLnBrk="1" hangingPunct="1">
              <a:lnSpc>
                <a:spcPct val="80000"/>
              </a:lnSpc>
            </a:pPr>
            <a:r>
              <a:rPr lang="ro-RO" sz="1800" b="1" smtClean="0">
                <a:solidFill>
                  <a:srgbClr val="FFFF00"/>
                </a:solidFill>
              </a:rPr>
              <a:t>7. dezvoltarea infrastructurii şi managementului calităţii.</a:t>
            </a:r>
            <a:r>
              <a:rPr lang="en-US" sz="1800" smtClean="0">
                <a:solidFill>
                  <a:srgbClr val="FFCC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RO" smtClean="0">
                <a:solidFill>
                  <a:srgbClr val="FFFF00"/>
                </a:solidFill>
              </a:rPr>
              <a:t>STRUCTURA PROGRAMULUI</a:t>
            </a:r>
            <a:endParaRPr lang="en-US" smtClean="0">
              <a:solidFill>
                <a:srgbClr val="FFFF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o-RO" sz="2800" b="1" smtClean="0">
                <a:solidFill>
                  <a:srgbClr val="FFFF00"/>
                </a:solidFill>
              </a:rPr>
              <a:t>Modulul 1 – Dezvoltare de produs – sisteme</a:t>
            </a:r>
            <a:r>
              <a:rPr lang="ro-RO" sz="2800" smtClean="0">
                <a:solidFill>
                  <a:srgbClr val="FFFF00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o-RO" sz="2800" b="1" smtClean="0">
                <a:solidFill>
                  <a:srgbClr val="FFFF00"/>
                </a:solidFill>
              </a:rPr>
              <a:t>Modulul 2 - Crearea şi / sau dezvoltarea entităţilor şi structurilor de susţinere a inovării</a:t>
            </a:r>
            <a:r>
              <a:rPr lang="en-US" sz="2800" smtClean="0">
                <a:solidFill>
                  <a:srgbClr val="FFFF00"/>
                </a:solidFill>
              </a:rPr>
              <a:t> </a:t>
            </a:r>
            <a:endParaRPr lang="ro-RO" sz="280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o-RO" sz="2800" b="1" smtClean="0">
                <a:solidFill>
                  <a:srgbClr val="FFFF00"/>
                </a:solidFill>
              </a:rPr>
              <a:t>Modulul 3 - Servicii suport pentru inovare</a:t>
            </a:r>
            <a:r>
              <a:rPr lang="ro-RO" sz="2800" smtClean="0">
                <a:solidFill>
                  <a:srgbClr val="FFFF00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o-RO" sz="2800" b="1" smtClean="0">
                <a:solidFill>
                  <a:srgbClr val="FFFF00"/>
                </a:solidFill>
              </a:rPr>
              <a:t>Modulul 4 - Infrastructura şi Managementul calităţii</a:t>
            </a:r>
            <a:r>
              <a:rPr lang="ro-RO" sz="2800" smtClean="0">
                <a:solidFill>
                  <a:srgbClr val="FFCC00"/>
                </a:solidFill>
              </a:rPr>
              <a:t> </a:t>
            </a:r>
            <a:endParaRPr lang="en-US" sz="2800" smtClean="0">
              <a:solidFill>
                <a:srgbClr val="FF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543800" cy="1087438"/>
          </a:xfrm>
        </p:spPr>
        <p:txBody>
          <a:bodyPr/>
          <a:lstStyle/>
          <a:p>
            <a:pPr eaLnBrk="1" hangingPunct="1">
              <a:defRPr/>
            </a:pPr>
            <a:r>
              <a:rPr lang="ro-RO" sz="2800" b="0" smtClean="0">
                <a:solidFill>
                  <a:srgbClr val="FFFF00"/>
                </a:solidFill>
              </a:rPr>
              <a:t>PARTICIPANŢI LA PROGRAM</a:t>
            </a:r>
            <a:endParaRPr lang="en-US" sz="2800" b="0" smtClean="0">
              <a:solidFill>
                <a:srgbClr val="FFFF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229600" cy="3733800"/>
          </a:xfrm>
        </p:spPr>
        <p:txBody>
          <a:bodyPr/>
          <a:lstStyle/>
          <a:p>
            <a:pPr eaLnBrk="1" hangingPunct="1"/>
            <a:r>
              <a:rPr lang="ro-RO" smtClean="0">
                <a:solidFill>
                  <a:srgbClr val="FFFF00"/>
                </a:solidFill>
              </a:rPr>
              <a:t>1. </a:t>
            </a:r>
            <a:r>
              <a:rPr lang="ro-RO" b="1" smtClean="0">
                <a:solidFill>
                  <a:srgbClr val="FFFF00"/>
                </a:solidFill>
              </a:rPr>
              <a:t>Unităţi de drept public, cuprinse în sistemul de cercetare</a:t>
            </a:r>
            <a:r>
              <a:rPr lang="ro-RO" smtClean="0">
                <a:solidFill>
                  <a:srgbClr val="FFFF00"/>
                </a:solidFill>
              </a:rPr>
              <a:t> </a:t>
            </a:r>
          </a:p>
          <a:p>
            <a:pPr eaLnBrk="1" hangingPunct="1"/>
            <a:r>
              <a:rPr lang="ro-RO" smtClean="0">
                <a:solidFill>
                  <a:srgbClr val="FFFF00"/>
                </a:solidFill>
              </a:rPr>
              <a:t>2. </a:t>
            </a:r>
            <a:r>
              <a:rPr lang="ro-RO" b="1" smtClean="0">
                <a:solidFill>
                  <a:srgbClr val="FFFF00"/>
                </a:solidFill>
              </a:rPr>
              <a:t>Unităţi şi instituţii de drept public</a:t>
            </a:r>
          </a:p>
          <a:p>
            <a:pPr eaLnBrk="1" hangingPunct="1"/>
            <a:r>
              <a:rPr lang="ro-RO" smtClean="0">
                <a:solidFill>
                  <a:srgbClr val="FFFF00"/>
                </a:solidFill>
              </a:rPr>
              <a:t>3</a:t>
            </a:r>
            <a:r>
              <a:rPr lang="ro-RO" b="1" smtClean="0">
                <a:solidFill>
                  <a:srgbClr val="FFFF00"/>
                </a:solidFill>
              </a:rPr>
              <a:t>. Unităţi şi instituţii de drept privat:</a:t>
            </a:r>
            <a:r>
              <a:rPr lang="ro-RO" smtClean="0">
                <a:solidFill>
                  <a:srgbClr val="FFFF00"/>
                </a:solidFill>
              </a:rPr>
              <a:t>care au ca obiect de activitate şi cercetarea – dezvoltarea;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RO" sz="3200" b="0" smtClean="0">
                <a:solidFill>
                  <a:srgbClr val="FFFF00"/>
                </a:solidFill>
              </a:rPr>
              <a:t>PARTICIPANŢI LA PROGRAM</a:t>
            </a:r>
            <a:endParaRPr lang="en-US" sz="3200" b="0" smtClean="0">
              <a:solidFill>
                <a:srgbClr val="FFFF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o-RO" smtClean="0">
                <a:solidFill>
                  <a:srgbClr val="FFFF00"/>
                </a:solidFill>
              </a:rPr>
              <a:t>Principalii beneficiari ai programului se consideră acele </a:t>
            </a:r>
            <a:r>
              <a:rPr lang="ro-RO" b="1" smtClean="0">
                <a:solidFill>
                  <a:srgbClr val="FFFF00"/>
                </a:solidFill>
              </a:rPr>
              <a:t>sectoare şi domenii</a:t>
            </a:r>
            <a:r>
              <a:rPr lang="ro-RO" smtClean="0">
                <a:solidFill>
                  <a:srgbClr val="FFFF00"/>
                </a:solidFill>
              </a:rPr>
              <a:t> în care: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o-RO" smtClean="0">
                <a:solidFill>
                  <a:srgbClr val="FFFF00"/>
                </a:solidFill>
              </a:rPr>
              <a:t>se desfăşoară activităţile CDI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o-RO" smtClean="0">
                <a:solidFill>
                  <a:srgbClr val="FFFF00"/>
                </a:solidFill>
              </a:rPr>
              <a:t>au impact activităţile CDI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o-RO" smtClean="0">
                <a:solidFill>
                  <a:srgbClr val="FFFF00"/>
                </a:solidFill>
              </a:rPr>
              <a:t>se aplică rezultatele CDI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o-RO" smtClean="0">
                <a:solidFill>
                  <a:srgbClr val="FFFF00"/>
                </a:solidFill>
              </a:rPr>
              <a:t>			obţinute în cadrul programului.</a:t>
            </a:r>
            <a:endParaRPr lang="en-US" smtClean="0">
              <a:solidFill>
                <a:srgbClr val="FFFF00"/>
              </a:solidFill>
            </a:endParaRPr>
          </a:p>
          <a:p>
            <a:pPr marL="609600" indent="-609600" eaLnBrk="1" hangingPunct="1">
              <a:lnSpc>
                <a:spcPct val="90000"/>
              </a:lnSpc>
            </a:pPr>
            <a:endParaRPr lang="en-US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RO" smtClean="0">
                <a:solidFill>
                  <a:srgbClr val="FFFF00"/>
                </a:solidFill>
              </a:rPr>
              <a:t>CONDIŢII DE ELIGIBILITATE</a:t>
            </a:r>
            <a:endParaRPr lang="en-US" smtClean="0">
              <a:solidFill>
                <a:srgbClr val="FFFF00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marL="381000" indent="-381000" eaLnBrk="1" hangingPunct="1">
              <a:lnSpc>
                <a:spcPct val="80000"/>
              </a:lnSpc>
              <a:buClr>
                <a:srgbClr val="FFFF00"/>
              </a:buClr>
              <a:buSzPct val="95000"/>
              <a:buFont typeface="Wingdings" pitchFamily="2" charset="2"/>
              <a:buAutoNum type="arabicPeriod"/>
            </a:pPr>
            <a:r>
              <a:rPr lang="ro-RO" sz="2000" smtClean="0">
                <a:solidFill>
                  <a:srgbClr val="FFFF00"/>
                </a:solidFill>
              </a:rPr>
              <a:t>În calitate de persoane fizice sau juridice române legal constituite trebuie: </a:t>
            </a:r>
          </a:p>
          <a:p>
            <a:pPr marL="381000" indent="-381000" eaLnBrk="1" hangingPunct="1">
              <a:lnSpc>
                <a:spcPct val="80000"/>
              </a:lnSpc>
              <a:buClr>
                <a:srgbClr val="FFFF00"/>
              </a:buClr>
              <a:buSzPct val="90000"/>
              <a:buFont typeface="Wingdings" pitchFamily="2" charset="2"/>
              <a:buAutoNum type="alphaLcParenR"/>
            </a:pPr>
            <a:r>
              <a:rPr lang="ro-RO" sz="2000" smtClean="0">
                <a:solidFill>
                  <a:srgbClr val="FFFF00"/>
                </a:solidFill>
              </a:rPr>
              <a:t>nu - incapacitate de plată;</a:t>
            </a:r>
          </a:p>
          <a:p>
            <a:pPr marL="381000" indent="-381000" eaLnBrk="1" hangingPunct="1">
              <a:lnSpc>
                <a:spcPct val="80000"/>
              </a:lnSpc>
              <a:buClr>
                <a:srgbClr val="FFFF00"/>
              </a:buClr>
              <a:buSzPct val="90000"/>
              <a:buFont typeface="Wingdings" pitchFamily="2" charset="2"/>
              <a:buAutoNum type="alphaLcParenR"/>
            </a:pPr>
            <a:r>
              <a:rPr lang="ro-RO" sz="2000" smtClean="0">
                <a:solidFill>
                  <a:srgbClr val="FFFF00"/>
                </a:solidFill>
              </a:rPr>
              <a:t>nu - conturi blocate; </a:t>
            </a:r>
          </a:p>
          <a:p>
            <a:pPr marL="381000" indent="-381000" eaLnBrk="1" hangingPunct="1">
              <a:lnSpc>
                <a:spcPct val="80000"/>
              </a:lnSpc>
              <a:buClr>
                <a:srgbClr val="FFFF00"/>
              </a:buClr>
              <a:buSzPct val="90000"/>
              <a:buFont typeface="Wingdings" pitchFamily="2" charset="2"/>
              <a:buAutoNum type="alphaLcParenR"/>
            </a:pPr>
            <a:r>
              <a:rPr lang="ro-RO" sz="2000" smtClean="0">
                <a:solidFill>
                  <a:srgbClr val="FFFF00"/>
                </a:solidFill>
              </a:rPr>
              <a:t>nu - declaraţii inexacte cu privire la informaţiile solicitate de Autoritatea contractantă, în vederea selectării contractorilor; </a:t>
            </a:r>
          </a:p>
          <a:p>
            <a:pPr marL="381000" indent="-381000" eaLnBrk="1" hangingPunct="1">
              <a:lnSpc>
                <a:spcPct val="80000"/>
              </a:lnSpc>
              <a:buClr>
                <a:srgbClr val="FFFF00"/>
              </a:buClr>
              <a:buSzPct val="90000"/>
              <a:buFont typeface="Wingdings" pitchFamily="2" charset="2"/>
              <a:buAutoNum type="alphaLcParenR"/>
            </a:pPr>
            <a:r>
              <a:rPr lang="ro-RO" sz="2000" smtClean="0">
                <a:solidFill>
                  <a:srgbClr val="FFFF00"/>
                </a:solidFill>
              </a:rPr>
              <a:t>să nu fi încălcat prevederile unui alt contract de finanţare încheiat anterior cu o Autoritate contractantă.</a:t>
            </a:r>
          </a:p>
          <a:p>
            <a:pPr marL="381000" indent="-381000" eaLnBrk="1" hangingPunct="1">
              <a:lnSpc>
                <a:spcPct val="80000"/>
              </a:lnSpc>
              <a:buFont typeface="Wingdings" pitchFamily="2" charset="2"/>
              <a:buNone/>
            </a:pPr>
            <a:endParaRPr lang="ro-RO" sz="2000" smtClean="0">
              <a:solidFill>
                <a:srgbClr val="FFFF00"/>
              </a:solidFill>
            </a:endParaRPr>
          </a:p>
          <a:p>
            <a:pPr marL="381000" indent="-3810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o-RO" sz="2000" smtClean="0">
                <a:solidFill>
                  <a:srgbClr val="FFFF00"/>
                </a:solidFill>
              </a:rPr>
              <a:t>2. o condiţie de eligibilitate suplimentară: </a:t>
            </a:r>
          </a:p>
          <a:p>
            <a:pPr marL="381000" indent="-3810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o-RO" sz="2000" smtClean="0">
                <a:solidFill>
                  <a:srgbClr val="FFFF00"/>
                </a:solidFill>
              </a:rPr>
              <a:t>a) pentru persoanele juridice, activitatea de cercetare – dezvoltare-în obiectul de activitate – CAEN 7310</a:t>
            </a:r>
          </a:p>
          <a:p>
            <a:pPr marL="381000" indent="-3810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o-RO" sz="2000" smtClean="0">
                <a:solidFill>
                  <a:srgbClr val="FFFF00"/>
                </a:solidFill>
              </a:rPr>
              <a:t>b) persoanele fizice – autorizate să desfăşoare activitate de cercetare ştiinţifică.</a:t>
            </a:r>
          </a:p>
          <a:p>
            <a:pPr marL="381000" indent="-381000" eaLnBrk="1" hangingPunct="1">
              <a:lnSpc>
                <a:spcPct val="80000"/>
              </a:lnSpc>
              <a:buFont typeface="Wingdings" pitchFamily="2" charset="2"/>
              <a:buNone/>
            </a:pPr>
            <a:endParaRPr lang="ro-RO" sz="2000" smtClean="0">
              <a:solidFill>
                <a:srgbClr val="FFFF00"/>
              </a:solidFill>
            </a:endParaRPr>
          </a:p>
          <a:p>
            <a:pPr marL="381000" indent="-3810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o-RO" sz="2000" smtClean="0">
                <a:solidFill>
                  <a:srgbClr val="FFFF00"/>
                </a:solidFill>
              </a:rPr>
              <a:t>3. potenţialul contractor certifică, prin declaraţie scrisă pe propria răspundere că îndeplineşte condiţiile prevăzute mai sus.</a:t>
            </a:r>
            <a:endParaRPr lang="en-US" sz="200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RO" sz="2800" smtClean="0">
                <a:solidFill>
                  <a:srgbClr val="FFFF00"/>
                </a:solidFill>
              </a:rPr>
              <a:t>Tipuri şi categorii de proiecte care pot fi finanţate în cadrul Programului</a:t>
            </a:r>
            <a:br>
              <a:rPr lang="ro-RO" sz="2800" smtClean="0">
                <a:solidFill>
                  <a:srgbClr val="FFFF00"/>
                </a:solidFill>
              </a:rPr>
            </a:br>
            <a:endParaRPr lang="en-US" sz="2800" smtClean="0">
              <a:solidFill>
                <a:srgbClr val="FFFF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o-RO" sz="2000" b="1" smtClean="0">
                <a:solidFill>
                  <a:srgbClr val="FFFF00"/>
                </a:solidFill>
              </a:rPr>
              <a:t>PROIECTE DE CERCETARE – DEZVOLTARE - INOVARE</a:t>
            </a:r>
            <a:r>
              <a:rPr lang="ro-RO" sz="2000" smtClean="0">
                <a:solidFill>
                  <a:srgbClr val="FFFF00"/>
                </a:solidFill>
              </a:rPr>
              <a:t> </a:t>
            </a:r>
            <a:r>
              <a:rPr lang="ro-RO" sz="2000" b="1" smtClean="0">
                <a:solidFill>
                  <a:srgbClr val="FFFF00"/>
                </a:solidFill>
              </a:rPr>
              <a:t>ORIENTATE</a:t>
            </a:r>
            <a:r>
              <a:rPr lang="ro-RO" sz="2000" smtClean="0">
                <a:solidFill>
                  <a:srgbClr val="FFFF00"/>
                </a:solidFill>
              </a:rPr>
              <a:t> – proiecte de inovare şi transfer tehnologic pentru produse / tehnologii / servicii;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o-RO" sz="2000" smtClean="0">
                <a:solidFill>
                  <a:srgbClr val="FFFF00"/>
                </a:solidFill>
              </a:rPr>
              <a:t>CATEGORII :</a:t>
            </a:r>
          </a:p>
          <a:p>
            <a:pPr lvl="2" eaLnBrk="1" hangingPunct="1">
              <a:lnSpc>
                <a:spcPct val="80000"/>
              </a:lnSpc>
            </a:pPr>
            <a:r>
              <a:rPr lang="ro-RO" sz="1600" smtClean="0">
                <a:solidFill>
                  <a:srgbClr val="FFFF00"/>
                </a:solidFill>
              </a:rPr>
              <a:t>PDP – proiect dezvoltare produs, </a:t>
            </a:r>
          </a:p>
          <a:p>
            <a:pPr lvl="2" eaLnBrk="1" hangingPunct="1">
              <a:lnSpc>
                <a:spcPct val="80000"/>
              </a:lnSpc>
            </a:pPr>
            <a:r>
              <a:rPr lang="ro-RO" sz="1600" smtClean="0">
                <a:solidFill>
                  <a:srgbClr val="FFFF00"/>
                </a:solidFill>
              </a:rPr>
              <a:t>PDT – proiect  dezvoltare tehnologie, </a:t>
            </a:r>
          </a:p>
          <a:p>
            <a:pPr lvl="2" eaLnBrk="1" hangingPunct="1">
              <a:lnSpc>
                <a:spcPct val="80000"/>
              </a:lnSpc>
            </a:pPr>
            <a:r>
              <a:rPr lang="ro-RO" sz="1600" smtClean="0">
                <a:solidFill>
                  <a:srgbClr val="FFFF00"/>
                </a:solidFill>
              </a:rPr>
              <a:t>PDS – proiect dezvoltare serviciu.</a:t>
            </a:r>
            <a:endParaRPr lang="ro-RO" sz="1600" b="1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o-RO" sz="2000" b="1" smtClean="0">
                <a:solidFill>
                  <a:srgbClr val="FFFF00"/>
                </a:solidFill>
              </a:rPr>
              <a:t>PROIECTE DE INVESTIŢII</a:t>
            </a:r>
            <a:r>
              <a:rPr lang="ro-RO" sz="2000" smtClean="0">
                <a:solidFill>
                  <a:srgbClr val="FFFF00"/>
                </a:solidFill>
              </a:rPr>
              <a:t> – proiecte de dezvoltare a structurilor de susţinere a inovării, proiecte de dezvoltare a infrastructurii de evaluare;</a:t>
            </a:r>
            <a:endParaRPr lang="ro-RO" sz="2000" b="1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o-RO" sz="2000" b="1" smtClean="0">
                <a:solidFill>
                  <a:srgbClr val="FFFF00"/>
                </a:solidFill>
              </a:rPr>
              <a:t>PROIECTE SUPORT</a:t>
            </a:r>
            <a:r>
              <a:rPr lang="ro-RO" sz="2000" smtClean="0">
                <a:solidFill>
                  <a:srgbClr val="FFFF00"/>
                </a:solidFill>
              </a:rPr>
              <a:t> – proiecte pentru servicii suport pentru inovare, proiecte de  certificare a conformităţii şi a sistemului de management al calităţii.</a:t>
            </a:r>
            <a:endParaRPr lang="en-US" sz="200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o-RO" sz="2800" b="0" smtClean="0">
                <a:solidFill>
                  <a:srgbClr val="FFFF00"/>
                </a:solidFill>
              </a:rPr>
              <a:t>Categoriile de activităţi care pot fi finanţate</a:t>
            </a:r>
            <a:endParaRPr lang="en-US" sz="2800" b="0" smtClean="0">
              <a:solidFill>
                <a:srgbClr val="FFFF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o-RO" sz="2400" smtClean="0">
                <a:solidFill>
                  <a:srgbClr val="FFFF00"/>
                </a:solidFill>
              </a:rPr>
              <a:t>activităţi de cercetare şi dezvoltare tehnologică, inclusiv activităţi de evaluare a performanţelor şi conformităţii produselor / tehnologiilor / serviciilor;</a:t>
            </a:r>
            <a:endParaRPr lang="ro-RO" sz="2400" b="1" i="1" smtClean="0">
              <a:solidFill>
                <a:srgbClr val="FFFF00"/>
              </a:solidFill>
            </a:endParaRP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o-RO" sz="2400" smtClean="0">
                <a:solidFill>
                  <a:srgbClr val="FFFF00"/>
                </a:solidFill>
              </a:rPr>
              <a:t>activităţi de transfer tehnologic şi valorificare a cunoştinţelor ştiinţifice şi tehnice, a rezultatelor cercetării;</a:t>
            </a:r>
            <a:endParaRPr lang="ro-RO" sz="2400" b="1" i="1" smtClean="0">
              <a:solidFill>
                <a:srgbClr val="FFFF00"/>
              </a:solidFill>
            </a:endParaRP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o-RO" sz="2400" smtClean="0">
                <a:solidFill>
                  <a:srgbClr val="FFFF00"/>
                </a:solidFill>
              </a:rPr>
              <a:t>achiziţii de echipamente şi aparatură: pentru cercetare – dezvoltare, informaţionale, pentru evaluarea conformităţii;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o-RO" sz="2400" smtClean="0">
                <a:solidFill>
                  <a:srgbClr val="FFFF00"/>
                </a:solidFill>
              </a:rPr>
              <a:t>activităţi suport, de susţinere şi promovare a activităţilor şi rezultatelor din cadrul proiectelor, inclusiv diseminare de informaţii, instruire, manifestări ştiinţifice, mobilităţi, parteneriat internaţional;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o-RO" sz="2400" smtClean="0">
                <a:solidFill>
                  <a:srgbClr val="FFFF00"/>
                </a:solidFill>
              </a:rPr>
              <a:t>activităţi de management de proiect.</a:t>
            </a:r>
            <a:endParaRPr lang="en-US" sz="240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immer">
  <a:themeElements>
    <a:clrScheme name="Shimmer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Shimm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himmer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Shimmer</Template>
  <TotalTime>312</TotalTime>
  <Words>987</Words>
  <Application>Microsoft PowerPoint</Application>
  <PresentationFormat>On-screen Show (4:3)</PresentationFormat>
  <Paragraphs>104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Tahoma</vt:lpstr>
      <vt:lpstr>Arial</vt:lpstr>
      <vt:lpstr>Wingdings</vt:lpstr>
      <vt:lpstr>Calibri</vt:lpstr>
      <vt:lpstr>Times New Roman</vt:lpstr>
      <vt:lpstr>Shimmer</vt:lpstr>
      <vt:lpstr>PLANUL NAŢIONAL PENTRU CERCETARE-DEZVOLTARE ŞI INOVARE II </vt:lpstr>
      <vt:lpstr>INOVARE</vt:lpstr>
      <vt:lpstr>OBIECTIVE SPECIFICE</vt:lpstr>
      <vt:lpstr>STRUCTURA PROGRAMULUI</vt:lpstr>
      <vt:lpstr>PARTICIPANŢI LA PROGRAM</vt:lpstr>
      <vt:lpstr>PARTICIPANŢI LA PROGRAM</vt:lpstr>
      <vt:lpstr>CONDIŢII DE ELIGIBILITATE</vt:lpstr>
      <vt:lpstr>Tipuri şi categorii de proiecte care pot fi finanţate în cadrul Programului </vt:lpstr>
      <vt:lpstr>Categoriile de activităţi care pot fi finanţate</vt:lpstr>
      <vt:lpstr>Modulul 1  Dezvoltare de produs – sisteme </vt:lpstr>
      <vt:lpstr>Categorii de activităţi </vt:lpstr>
      <vt:lpstr>Criterii de evaluare </vt:lpstr>
      <vt:lpstr>OBSERVAŢII </vt:lpstr>
      <vt:lpstr>Condiţii de eligibilitate </vt:lpstr>
      <vt:lpstr>Slide 15</vt:lpstr>
      <vt:lpstr>Cheltuieli eligibile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Simona Nicoara</cp:lastModifiedBy>
  <cp:revision>24</cp:revision>
  <cp:lastPrinted>1601-01-01T00:00:00Z</cp:lastPrinted>
  <dcterms:created xsi:type="dcterms:W3CDTF">1601-01-01T00:00:00Z</dcterms:created>
  <dcterms:modified xsi:type="dcterms:W3CDTF">2010-10-14T11:37:11Z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